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9"/>
  </p:notesMasterIdLst>
  <p:handoutMasterIdLst>
    <p:handoutMasterId r:id="rId30"/>
  </p:handoutMasterIdLst>
  <p:sldIdLst>
    <p:sldId id="322" r:id="rId5"/>
    <p:sldId id="323" r:id="rId6"/>
    <p:sldId id="350" r:id="rId7"/>
    <p:sldId id="351" r:id="rId8"/>
    <p:sldId id="352" r:id="rId9"/>
    <p:sldId id="324" r:id="rId10"/>
    <p:sldId id="326" r:id="rId11"/>
    <p:sldId id="327" r:id="rId12"/>
    <p:sldId id="353" r:id="rId13"/>
    <p:sldId id="361" r:id="rId14"/>
    <p:sldId id="354" r:id="rId15"/>
    <p:sldId id="359" r:id="rId16"/>
    <p:sldId id="360" r:id="rId17"/>
    <p:sldId id="339" r:id="rId18"/>
    <p:sldId id="340" r:id="rId19"/>
    <p:sldId id="362" r:id="rId20"/>
    <p:sldId id="355" r:id="rId21"/>
    <p:sldId id="347" r:id="rId22"/>
    <p:sldId id="356" r:id="rId23"/>
    <p:sldId id="358" r:id="rId24"/>
    <p:sldId id="328" r:id="rId25"/>
    <p:sldId id="329" r:id="rId26"/>
    <p:sldId id="357" r:id="rId27"/>
    <p:sldId id="348" r:id="rId28"/>
  </p:sldIdLst>
  <p:sldSz cx="12188825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005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255" autoAdjust="0"/>
  </p:normalViewPr>
  <p:slideViewPr>
    <p:cSldViewPr showGuides="1">
      <p:cViewPr varScale="1">
        <p:scale>
          <a:sx n="44" d="100"/>
          <a:sy n="44" d="100"/>
        </p:scale>
        <p:origin x="1066" y="43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24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12/8/2018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12/8/2018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55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69810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3618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D2498CD-A622-4ACC-98D8-8365C1B868F0}" type="datetime1">
              <a:rPr lang="en-US" smtClean="0"/>
              <a:pPr/>
              <a:t>12/8/2018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F3DB-CE40-42F4-BAF4-5D73D1160093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A6E5-33C6-44C3-9324-1BC5DF93F43F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7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C1D9-07E1-4387-AF34-89EE2802766D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E85B-B39A-43E9-82DE-E3279D984288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0C95-D35D-47FC-816D-E56328637043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63A7-695C-4C09-B334-6924060F5B71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6D02-49B3-41C1-9893-391F698AE757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AC91-90B4-40B7-917F-BAE86E369F96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CF6B-193C-4CEB-9860-F1C5F0818FA3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CBC3-4EDC-4C84-BDD0-15F2AD890B92}" type="datetime1">
              <a:rPr lang="en-US" smtClean="0"/>
              <a:t>12/8/2018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B525-F3F4-481A-B8D5-B732FA9EB082}" type="datetime1">
              <a:rPr lang="en-US" smtClean="0"/>
              <a:pPr/>
              <a:t>12/8/2018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44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ln w="9525">
            <a:noFill/>
            <a:prstDash val="solid"/>
          </a:ln>
          <a:solidFill>
            <a:schemeClr val="accent5"/>
          </a:solidFill>
          <a:effectLst/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1484784"/>
            <a:ext cx="8229600" cy="2895600"/>
          </a:xfrm>
        </p:spPr>
        <p:txBody>
          <a:bodyPr/>
          <a:lstStyle/>
          <a:p>
            <a:r>
              <a:rPr lang="en-US" dirty="0"/>
              <a:t>Challenges, Goals and Priorities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2204" y="5013176"/>
            <a:ext cx="6624736" cy="1006624"/>
          </a:xfrm>
        </p:spPr>
        <p:txBody>
          <a:bodyPr>
            <a:normAutofit fontScale="55000" lnSpcReduction="20000"/>
          </a:bodyPr>
          <a:lstStyle/>
          <a:p>
            <a:endParaRPr lang="en-US" sz="3600" dirty="0">
              <a:solidFill>
                <a:srgbClr val="FF0000"/>
              </a:solidFill>
              <a:latin typeface="Mistral" panose="03090702030407020403" pitchFamily="66" charset="0"/>
            </a:endParaRPr>
          </a:p>
          <a:p>
            <a:r>
              <a:rPr lang="en-US" sz="9600" dirty="0">
                <a:solidFill>
                  <a:srgbClr val="FB8005"/>
                </a:solidFill>
                <a:latin typeface="Mistral" panose="03090702030407020403" pitchFamily="66" charset="0"/>
              </a:rPr>
              <a:t>Jennifer  Jones  IPE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76" y="260648"/>
            <a:ext cx="1719635" cy="14750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764" y="395663"/>
            <a:ext cx="532859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2800" b="1" dirty="0"/>
              <a:t>Y’s Men International</a:t>
            </a:r>
          </a:p>
          <a:p>
            <a:r>
              <a:rPr lang="en-AU" sz="2800" b="1" dirty="0"/>
              <a:t>Y Service Clubs International</a:t>
            </a:r>
          </a:p>
        </p:txBody>
      </p:sp>
    </p:spTree>
    <p:extLst>
      <p:ext uri="{BB962C8B-B14F-4D97-AF65-F5344CB8AC3E}">
        <p14:creationId xmlns:p14="http://schemas.microsoft.com/office/powerpoint/2010/main" val="42144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1257" y="3785810"/>
            <a:ext cx="1776388" cy="2808312"/>
          </a:xfr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446340" y="290432"/>
            <a:ext cx="5122433" cy="1062581"/>
          </a:xfrm>
        </p:spPr>
        <p:txBody>
          <a:bodyPr>
            <a:normAutofit/>
          </a:bodyPr>
          <a:lstStyle/>
          <a:p>
            <a:r>
              <a:rPr lang="en-US" sz="6000" dirty="0"/>
              <a:t>Who are we?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153" y="384052"/>
            <a:ext cx="2684107" cy="33843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7645" y="3680951"/>
            <a:ext cx="5472608" cy="27363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757" y="3953098"/>
            <a:ext cx="4536504" cy="25722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0596" y="1413782"/>
            <a:ext cx="4032448" cy="23720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100" y="1393410"/>
            <a:ext cx="4081678" cy="228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772" y="381000"/>
            <a:ext cx="11521280" cy="1967880"/>
          </a:xfrm>
        </p:spPr>
        <p:txBody>
          <a:bodyPr>
            <a:noAutofit/>
          </a:bodyPr>
          <a:lstStyle/>
          <a:p>
            <a:r>
              <a:rPr lang="en-AU" sz="4400" dirty="0"/>
              <a:t>We are a MOVEMENT of people who make differences in the lives of others by: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844" y="3284984"/>
            <a:ext cx="10225135" cy="2734816"/>
          </a:xfrm>
        </p:spPr>
        <p:txBody>
          <a:bodyPr>
            <a:normAutofit/>
          </a:bodyPr>
          <a:lstStyle/>
          <a:p>
            <a:r>
              <a:rPr lang="en-AU" sz="44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AU" sz="4400" b="1" i="1" dirty="0">
                <a:latin typeface="Arial" panose="020B0604020202020204" pitchFamily="34" charset="0"/>
                <a:cs typeface="Arial" panose="020B0604020202020204" pitchFamily="34" charset="0"/>
              </a:rPr>
              <a:t>Serving the YMCA</a:t>
            </a:r>
          </a:p>
          <a:p>
            <a:r>
              <a:rPr lang="en-AU" sz="4400" b="1" i="1" dirty="0">
                <a:latin typeface="Arial" panose="020B0604020202020204" pitchFamily="34" charset="0"/>
                <a:cs typeface="Arial" panose="020B0604020202020204" pitchFamily="34" charset="0"/>
              </a:rPr>
              <a:t>  Serving the community</a:t>
            </a:r>
          </a:p>
          <a:p>
            <a:r>
              <a:rPr lang="en-AU" sz="4400" b="1" i="1" dirty="0">
                <a:latin typeface="Arial" panose="020B0604020202020204" pitchFamily="34" charset="0"/>
                <a:cs typeface="Arial" panose="020B0604020202020204" pitchFamily="34" charset="0"/>
              </a:rPr>
              <a:t>  Serving each other</a:t>
            </a:r>
          </a:p>
        </p:txBody>
      </p:sp>
    </p:spTree>
    <p:extLst>
      <p:ext uri="{BB962C8B-B14F-4D97-AF65-F5344CB8AC3E}">
        <p14:creationId xmlns:p14="http://schemas.microsoft.com/office/powerpoint/2010/main" val="35183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837" y="381000"/>
            <a:ext cx="9577064" cy="1371600"/>
          </a:xfrm>
        </p:spPr>
        <p:txBody>
          <a:bodyPr>
            <a:noAutofit/>
          </a:bodyPr>
          <a:lstStyle/>
          <a:p>
            <a:pPr algn="ctr"/>
            <a:r>
              <a:rPr lang="en-AU" sz="6000" dirty="0"/>
              <a:t>What does YMI OFFER?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0276" y="3809421"/>
            <a:ext cx="396044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800" b="1" dirty="0">
                <a:latin typeface="Baskerville Old Face" panose="02020602080505020303" pitchFamily="18" charset="0"/>
              </a:rPr>
              <a:t>connections..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94612" y="2867334"/>
            <a:ext cx="413179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3600" b="1" i="1" dirty="0"/>
              <a:t>leadership    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148" y="1865078"/>
            <a:ext cx="4535799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6000" b="1" dirty="0">
                <a:latin typeface="Bradley Hand ITC" panose="03070402050302030203" pitchFamily="66" charset="0"/>
              </a:rPr>
              <a:t>International exposure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12735" y="4409383"/>
            <a:ext cx="3198301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6000" b="1" i="1" dirty="0">
                <a:solidFill>
                  <a:srgbClr val="FF9933"/>
                </a:solidFill>
                <a:latin typeface="Franklin Gothic Demi Cond" panose="020B0706030402020204" pitchFamily="34" charset="0"/>
              </a:rPr>
              <a:t>sense of 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804" y="2001615"/>
            <a:ext cx="2592288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3600" i="1" dirty="0"/>
              <a:t>cultural awareness trips</a:t>
            </a:r>
          </a:p>
        </p:txBody>
      </p:sp>
      <p:sp>
        <p:nvSpPr>
          <p:cNvPr id="8" name="TextBox 7"/>
          <p:cNvSpPr txBox="1"/>
          <p:nvPr/>
        </p:nvSpPr>
        <p:spPr>
          <a:xfrm flipH="1">
            <a:off x="535270" y="4778714"/>
            <a:ext cx="6482936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5400" b="1" dirty="0">
                <a:latin typeface="Britannic Bold" panose="020B0903060703020204" pitchFamily="34" charset="0"/>
              </a:rPr>
              <a:t>Self-satisfaction and 100’s of friends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62817" y="1343988"/>
            <a:ext cx="227430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9600" dirty="0">
                <a:solidFill>
                  <a:srgbClr val="FF0000"/>
                </a:solidFill>
                <a:latin typeface="Chiller" panose="04020404031007020602" pitchFamily="82" charset="0"/>
              </a:rPr>
              <a:t>Fun!!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4586" y="3404300"/>
            <a:ext cx="3642459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6600" b="1" i="1" dirty="0">
                <a:solidFill>
                  <a:srgbClr val="FFFF00"/>
                </a:solidFill>
                <a:latin typeface="Georgia" panose="02040502050405020303" pitchFamily="18" charset="0"/>
              </a:rPr>
              <a:t>value…</a:t>
            </a:r>
          </a:p>
        </p:txBody>
      </p:sp>
    </p:spTree>
    <p:extLst>
      <p:ext uri="{BB962C8B-B14F-4D97-AF65-F5344CB8AC3E}">
        <p14:creationId xmlns:p14="http://schemas.microsoft.com/office/powerpoint/2010/main" val="264051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7" grpId="1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764" y="440668"/>
            <a:ext cx="3427093" cy="2808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204" y="332656"/>
            <a:ext cx="7776864" cy="958813"/>
          </a:xfrm>
        </p:spPr>
        <p:txBody>
          <a:bodyPr>
            <a:noAutofit/>
          </a:bodyPr>
          <a:lstStyle/>
          <a:p>
            <a:r>
              <a:rPr lang="en-AU" sz="4400" dirty="0"/>
              <a:t>So who could be a leader?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406" y="2964536"/>
            <a:ext cx="2322614" cy="3488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6227" y="2746410"/>
            <a:ext cx="2196738" cy="39250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1603" y="3471336"/>
            <a:ext cx="2025498" cy="28443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8748" y="1412776"/>
            <a:ext cx="2398940" cy="30208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1342" y="1513825"/>
            <a:ext cx="3406237" cy="21844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2687" y="3442369"/>
            <a:ext cx="1877505" cy="31291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5830" y="4149080"/>
            <a:ext cx="2768127" cy="232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7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748" y="908720"/>
            <a:ext cx="1137726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800" b="1" dirty="0"/>
              <a:t>Leaders should pursue significant goals. Do you as leaders want to: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5781" y="2509157"/>
            <a:ext cx="8568952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4800" i="1" dirty="0"/>
              <a:t>Just survive?</a:t>
            </a:r>
          </a:p>
          <a:p>
            <a:r>
              <a:rPr lang="en-AU" sz="4400" dirty="0"/>
              <a:t>               </a:t>
            </a:r>
            <a:endParaRPr lang="en-AU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97868" y="3667525"/>
            <a:ext cx="7776864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AU" sz="4800" i="1" dirty="0"/>
              <a:t>Be successful?</a:t>
            </a:r>
          </a:p>
          <a:p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1053852" y="4941168"/>
            <a:ext cx="1022513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4800" i="1" dirty="0"/>
              <a:t> Achieve significance?</a:t>
            </a:r>
            <a:r>
              <a:rPr lang="en-AU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643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00" y="1844824"/>
            <a:ext cx="3132349" cy="20882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6" y="1615709"/>
            <a:ext cx="3483342" cy="19573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3946312"/>
            <a:ext cx="3301476" cy="22322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73" y="3645024"/>
            <a:ext cx="2064708" cy="27254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2078" y="523999"/>
            <a:ext cx="1095130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400" b="1" dirty="0"/>
              <a:t>Survival, Success or Significance……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53" y="3680930"/>
            <a:ext cx="3336255" cy="234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2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9796" y="404664"/>
            <a:ext cx="3384376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6600" b="1" dirty="0"/>
              <a:t>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9876" y="2224608"/>
            <a:ext cx="10081120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4000" i="1" dirty="0"/>
              <a:t>Without vision many people tend to fall or fade away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4000" i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4000" i="1" dirty="0"/>
              <a:t>Someone said, “People who can see the invisible can do the impossible.”</a:t>
            </a:r>
          </a:p>
        </p:txBody>
      </p:sp>
    </p:spTree>
    <p:extLst>
      <p:ext uri="{BB962C8B-B14F-4D97-AF65-F5344CB8AC3E}">
        <p14:creationId xmlns:p14="http://schemas.microsoft.com/office/powerpoint/2010/main" val="171979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5436095" cy="1371600"/>
          </a:xfrm>
        </p:spPr>
        <p:txBody>
          <a:bodyPr>
            <a:normAutofit fontScale="90000"/>
          </a:bodyPr>
          <a:lstStyle/>
          <a:p>
            <a:r>
              <a:rPr lang="en-AU" sz="6000" dirty="0"/>
              <a:t>1. MEMBERSHIP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5820" y="2308231"/>
            <a:ext cx="10369152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000" dirty="0"/>
              <a:t>What can </a:t>
            </a:r>
            <a:r>
              <a:rPr lang="en-AU" sz="6000" b="1" i="1" dirty="0">
                <a:solidFill>
                  <a:srgbClr val="FF0000"/>
                </a:solidFill>
              </a:rPr>
              <a:t>WE</a:t>
            </a:r>
            <a:r>
              <a:rPr lang="en-AU" sz="4000" dirty="0"/>
              <a:t> do together to strengthen this important focus?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5820" y="4160141"/>
            <a:ext cx="10585176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000" dirty="0"/>
              <a:t>What </a:t>
            </a:r>
            <a:r>
              <a:rPr lang="en-AU" sz="4000" b="1" dirty="0">
                <a:solidFill>
                  <a:srgbClr val="FF0000"/>
                </a:solidFill>
              </a:rPr>
              <a:t>LEGACY</a:t>
            </a:r>
            <a:r>
              <a:rPr lang="en-AU" sz="4000" dirty="0"/>
              <a:t> would we hope to pass on to others when we are no longer involved?</a:t>
            </a:r>
          </a:p>
        </p:txBody>
      </p:sp>
    </p:spTree>
    <p:extLst>
      <p:ext uri="{BB962C8B-B14F-4D97-AF65-F5344CB8AC3E}">
        <p14:creationId xmlns:p14="http://schemas.microsoft.com/office/powerpoint/2010/main" val="6017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5860" y="404664"/>
            <a:ext cx="921702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5400" b="1" dirty="0"/>
              <a:t>Towards 2022 and Beyond</a:t>
            </a:r>
            <a:br>
              <a:rPr lang="en-AU" sz="5400" b="1" dirty="0"/>
            </a:br>
            <a:r>
              <a:rPr lang="en-AU" sz="5400" b="1" dirty="0"/>
              <a:t>Goal One</a:t>
            </a:r>
          </a:p>
          <a:p>
            <a:endParaRPr lang="en-AU" b="1" dirty="0"/>
          </a:p>
          <a:p>
            <a:endParaRPr lang="en-US" sz="4400" dirty="0"/>
          </a:p>
          <a:p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1989956" y="2996952"/>
            <a:ext cx="8640960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4800" i="1" dirty="0"/>
              <a:t>To extend YMI to at least 50,000 members based in 100 countries</a:t>
            </a:r>
            <a:endParaRPr lang="en-AU" sz="4800" i="1" dirty="0"/>
          </a:p>
          <a:p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153642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1884" y="1556792"/>
            <a:ext cx="1008112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Introduce friends to club life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Increase club numbers by 2-3 yearly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Start a new club nearby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4000" dirty="0"/>
              <a:t>Help your Region to start clubs in other countries</a:t>
            </a:r>
          </a:p>
          <a:p>
            <a:r>
              <a:rPr lang="en-AU" sz="4000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4000" dirty="0"/>
          </a:p>
          <a:p>
            <a:endParaRPr lang="en-A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17748" y="404664"/>
            <a:ext cx="63367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800" b="1" i="1" dirty="0">
                <a:solidFill>
                  <a:srgbClr val="FB8005"/>
                </a:solidFill>
              </a:rPr>
              <a:t>What can YOU do?</a:t>
            </a:r>
          </a:p>
        </p:txBody>
      </p:sp>
    </p:spTree>
    <p:extLst>
      <p:ext uri="{BB962C8B-B14F-4D97-AF65-F5344CB8AC3E}">
        <p14:creationId xmlns:p14="http://schemas.microsoft.com/office/powerpoint/2010/main" val="81765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11799"/>
              </p:ext>
            </p:extLst>
          </p:nvPr>
        </p:nvGraphicFramePr>
        <p:xfrm>
          <a:off x="909836" y="404664"/>
          <a:ext cx="10441159" cy="5702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3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6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15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 </a:t>
                      </a:r>
                      <a:endParaRPr lang="en-AU" sz="8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MEMBERSHIP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August 2012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 August 2017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 February 2018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Areas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Paid Up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Clubs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Paid Up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Clubs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Paid Up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Africa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18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129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18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141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Asia Pacific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4,193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232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3,702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225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3,726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Canada/Caribbean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518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26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429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26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429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Europe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6,396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269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5,585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270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5,564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India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9,670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469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7,545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517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8,173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Korea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5,429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228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5,308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229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3200" b="1" dirty="0">
                          <a:effectLst/>
                        </a:rPr>
                        <a:t>5,196</a:t>
                      </a:r>
                      <a:endParaRPr lang="en-A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Latin America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485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36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396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36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404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USA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1,509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79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1,002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74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936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 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28,354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 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24,096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>
                          <a:effectLst/>
                        </a:rPr>
                        <a:t> </a:t>
                      </a:r>
                      <a:endParaRPr lang="en-A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effectLst/>
                        </a:rPr>
                        <a:t>24,520</a:t>
                      </a:r>
                      <a:endParaRPr lang="en-A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89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772" y="695309"/>
            <a:ext cx="11449272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6000" b="1" i="1" dirty="0"/>
              <a:t>So by what % should we grow annually?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741" y="2996952"/>
            <a:ext cx="309634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8000" b="1" dirty="0"/>
              <a:t>5%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4510236" y="2449635"/>
            <a:ext cx="345638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8000" b="1" dirty="0"/>
              <a:t>10%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6060" y="4205988"/>
            <a:ext cx="316835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8000" b="1" dirty="0"/>
              <a:t>15%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9046740" y="2882549"/>
            <a:ext cx="2214068" cy="1323439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1">
            <a:spAutoFit/>
          </a:bodyPr>
          <a:lstStyle/>
          <a:p>
            <a:r>
              <a:rPr lang="en-AU" sz="8000" b="1" dirty="0"/>
              <a:t>20%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0476" y="4690736"/>
            <a:ext cx="4248472" cy="180049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11100" b="1" dirty="0">
                <a:solidFill>
                  <a:srgbClr val="FFC000"/>
                </a:solidFill>
                <a:latin typeface="Brush Script MT" panose="03060802040406070304" pitchFamily="66" charset="0"/>
              </a:rPr>
              <a:t>More?</a:t>
            </a:r>
          </a:p>
        </p:txBody>
      </p:sp>
    </p:spTree>
    <p:extLst>
      <p:ext uri="{BB962C8B-B14F-4D97-AF65-F5344CB8AC3E}">
        <p14:creationId xmlns:p14="http://schemas.microsoft.com/office/powerpoint/2010/main" val="29754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804" y="332656"/>
            <a:ext cx="6092825" cy="55092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en-AU" sz="4400" b="1" dirty="0"/>
              <a:t>Could YOU </a:t>
            </a:r>
          </a:p>
          <a:p>
            <a:r>
              <a:rPr lang="en-AU" sz="4400" b="1" dirty="0"/>
              <a:t>bring in one </a:t>
            </a:r>
          </a:p>
          <a:p>
            <a:r>
              <a:rPr lang="en-AU" sz="4400" b="1" dirty="0"/>
              <a:t>new </a:t>
            </a:r>
          </a:p>
          <a:p>
            <a:r>
              <a:rPr lang="en-AU" sz="4400" b="1" dirty="0"/>
              <a:t>member </a:t>
            </a:r>
          </a:p>
          <a:p>
            <a:r>
              <a:rPr lang="en-AU" sz="4400" b="1" dirty="0"/>
              <a:t>over </a:t>
            </a:r>
          </a:p>
          <a:p>
            <a:r>
              <a:rPr lang="en-AU" sz="4400" b="1" dirty="0"/>
              <a:t>the next </a:t>
            </a:r>
          </a:p>
          <a:p>
            <a:r>
              <a:rPr lang="en-AU" sz="4400" b="1" dirty="0"/>
              <a:t>three </a:t>
            </a:r>
          </a:p>
          <a:p>
            <a:r>
              <a:rPr lang="en-AU" sz="4400" b="1" dirty="0"/>
              <a:t>years?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2204" y="1215000"/>
            <a:ext cx="7416824" cy="466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5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788" y="2226327"/>
            <a:ext cx="9073008" cy="41549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AU" sz="4400" b="1" dirty="0"/>
              <a:t>If you</a:t>
            </a:r>
          </a:p>
          <a:p>
            <a:r>
              <a:rPr lang="en-AU" sz="4400" b="1" dirty="0"/>
              <a:t>could</a:t>
            </a:r>
          </a:p>
          <a:p>
            <a:r>
              <a:rPr lang="en-AU" sz="4400" b="1" dirty="0"/>
              <a:t>that </a:t>
            </a:r>
          </a:p>
          <a:p>
            <a:r>
              <a:rPr lang="en-AU" sz="4400" b="1" dirty="0"/>
              <a:t>means </a:t>
            </a:r>
          </a:p>
          <a:p>
            <a:r>
              <a:rPr lang="en-AU" sz="4400" b="1" dirty="0"/>
              <a:t>the </a:t>
            </a:r>
          </a:p>
          <a:p>
            <a:r>
              <a:rPr lang="en-AU" sz="4400" b="1" dirty="0"/>
              <a:t>membership would DOUBLE……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8028" y="1052736"/>
            <a:ext cx="9144000" cy="43204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900" y="1262446"/>
            <a:ext cx="1085688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8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9796" y="260648"/>
            <a:ext cx="9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5400" b="1" dirty="0"/>
              <a:t>Towards 2022 and Beyond</a:t>
            </a:r>
            <a:br>
              <a:rPr lang="en-AU" sz="5400" b="1" dirty="0"/>
            </a:br>
            <a:r>
              <a:rPr lang="en-AU" sz="5400" b="1" dirty="0"/>
              <a:t>Goal Two</a:t>
            </a:r>
            <a:endParaRPr lang="en-AU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549796" y="2102659"/>
            <a:ext cx="11305256" cy="430887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3200" dirty="0"/>
              <a:t>To strengthen Y’s Men International (YMI) at the global level by:</a:t>
            </a:r>
          </a:p>
          <a:p>
            <a:endParaRPr lang="en-AU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offering relevant service to the YMCA and community; </a:t>
            </a:r>
            <a:endParaRPr lang="en-AU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enhancing our public image; and </a:t>
            </a:r>
            <a:endParaRPr lang="en-AU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improving our members’ perception of YMI and its mission</a:t>
            </a:r>
            <a:endParaRPr lang="en-AU" sz="32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511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80" y="6539"/>
            <a:ext cx="9144001" cy="987896"/>
          </a:xfrm>
        </p:spPr>
        <p:txBody>
          <a:bodyPr>
            <a:normAutofit/>
          </a:bodyPr>
          <a:lstStyle/>
          <a:p>
            <a:r>
              <a:rPr lang="en-AU" sz="4400" dirty="0"/>
              <a:t>2. YMCA RELATIONSHIPS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718" y="1340768"/>
            <a:ext cx="12169352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Important and foundational, part of our DNA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New appointment of ISG Jose Varghese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YMI attendance at World YMCA 2018 and at YMCA 175 celebrations next year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YMCA attendance at IC 2018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Collaborative programs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21365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78788" y="404664"/>
            <a:ext cx="2428633" cy="30243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2484" y="3284985"/>
            <a:ext cx="4968552" cy="3384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812" y="620688"/>
            <a:ext cx="8059572" cy="3312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796" y="4347392"/>
            <a:ext cx="5616624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6600" b="1" i="1" dirty="0">
                <a:latin typeface="Baskerville Old Face" panose="02020602080505020303" pitchFamily="18" charset="0"/>
              </a:rPr>
              <a:t>Some YMCA</a:t>
            </a:r>
          </a:p>
          <a:p>
            <a:r>
              <a:rPr lang="en-AU" sz="6600" b="1" i="1" dirty="0">
                <a:latin typeface="Baskerville Old Face" panose="02020602080505020303" pitchFamily="18" charset="0"/>
              </a:rPr>
              <a:t>Connections….</a:t>
            </a:r>
          </a:p>
        </p:txBody>
      </p:sp>
    </p:spTree>
    <p:extLst>
      <p:ext uri="{BB962C8B-B14F-4D97-AF65-F5344CB8AC3E}">
        <p14:creationId xmlns:p14="http://schemas.microsoft.com/office/powerpoint/2010/main" val="7620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/>
              <a:t>How can we help?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3812" y="2078097"/>
            <a:ext cx="10873208" cy="41419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Support ASF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Give generously to TOF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Assist your local YMCA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Give financially to local work where possible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600" dirty="0"/>
              <a:t>Join your local YMCA as a member</a:t>
            </a:r>
          </a:p>
        </p:txBody>
      </p:sp>
    </p:spTree>
    <p:extLst>
      <p:ext uri="{BB962C8B-B14F-4D97-AF65-F5344CB8AC3E}">
        <p14:creationId xmlns:p14="http://schemas.microsoft.com/office/powerpoint/2010/main" val="391488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892" y="1772816"/>
            <a:ext cx="9144001" cy="2736304"/>
          </a:xfrm>
        </p:spPr>
        <p:txBody>
          <a:bodyPr>
            <a:normAutofit/>
          </a:bodyPr>
          <a:lstStyle/>
          <a:p>
            <a:r>
              <a:rPr lang="en-AU" sz="7200" dirty="0">
                <a:solidFill>
                  <a:srgbClr val="FB8005"/>
                </a:solidFill>
              </a:rPr>
              <a:t>How generous have our AREAS been?</a:t>
            </a:r>
          </a:p>
        </p:txBody>
      </p:sp>
    </p:spTree>
    <p:extLst>
      <p:ext uri="{BB962C8B-B14F-4D97-AF65-F5344CB8AC3E}">
        <p14:creationId xmlns:p14="http://schemas.microsoft.com/office/powerpoint/2010/main" val="156399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76563"/>
              </p:ext>
            </p:extLst>
          </p:nvPr>
        </p:nvGraphicFramePr>
        <p:xfrm>
          <a:off x="1125861" y="1484786"/>
          <a:ext cx="10081121" cy="5027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1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3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1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820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9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1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AREA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ASF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BF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EF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TOF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RBM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TOTAL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%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Africa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34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482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240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336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257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1,384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0.4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Asia Pac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3,444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39,525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14,039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32,992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24,624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114,964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28.4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CAC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711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6,207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360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3,782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2,205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13,265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3.3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tx1"/>
                          </a:solidFill>
                          <a:effectLst/>
                        </a:rPr>
                        <a:t>Europe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1,115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22,158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5,995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75,237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20,971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125,720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31.0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India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404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2,055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30,193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8,040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6,529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47,615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11.7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Korea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4,575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16,161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11,316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25,973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4,974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62,999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b="1" dirty="0">
                          <a:solidFill>
                            <a:srgbClr val="FF0000"/>
                          </a:solidFill>
                          <a:effectLst/>
                        </a:rPr>
                        <a:t>15.5</a:t>
                      </a:r>
                      <a:endParaRPr lang="en-AU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Latin Am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335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2,473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986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2,905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1,187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8,558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2.1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tx1"/>
                          </a:solidFill>
                          <a:effectLst/>
                        </a:rPr>
                        <a:t>USA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216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6,761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3,453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14,011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6,521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30,973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solidFill>
                            <a:schemeClr val="bg1"/>
                          </a:solidFill>
                          <a:effectLst/>
                        </a:rPr>
                        <a:t>7.6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38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Totals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10,835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95,823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66,286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163,288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67,269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405,480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 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4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% IP Goals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67%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100%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92%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102%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>
                          <a:effectLst/>
                        </a:rPr>
                        <a:t>63%</a:t>
                      </a:r>
                      <a:endParaRPr lang="en-A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90%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b="1" dirty="0">
                          <a:effectLst/>
                        </a:rPr>
                        <a:t> 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7788" y="343979"/>
            <a:ext cx="943304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400" b="1" dirty="0"/>
              <a:t>Program Contributions 2017-2018</a:t>
            </a:r>
          </a:p>
        </p:txBody>
      </p:sp>
    </p:spTree>
    <p:extLst>
      <p:ext uri="{BB962C8B-B14F-4D97-AF65-F5344CB8AC3E}">
        <p14:creationId xmlns:p14="http://schemas.microsoft.com/office/powerpoint/2010/main" val="429207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7828" y="692696"/>
            <a:ext cx="892899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4800" b="1" dirty="0"/>
              <a:t>What do you find interesting?</a:t>
            </a:r>
            <a:endParaRPr lang="en-A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485900" y="1700808"/>
            <a:ext cx="9793088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Are you content with these figures?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Which of these programs does your Area always support well?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Which ones could you realistically increase support for?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280723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88" y="7968"/>
            <a:ext cx="9144001" cy="1371600"/>
          </a:xfrm>
        </p:spPr>
        <p:txBody>
          <a:bodyPr>
            <a:normAutofit/>
          </a:bodyPr>
          <a:lstStyle/>
          <a:p>
            <a:r>
              <a:rPr lang="en-AU" sz="5400" dirty="0"/>
              <a:t>3. What else is happening?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7788" y="1268760"/>
            <a:ext cx="8424936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Image and perception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Refocussing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Current successes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4000" dirty="0"/>
              <a:t>Creating an atmosphere of                                                            </a:t>
            </a:r>
            <a:endParaRPr lang="en-A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510236" y="5299541"/>
            <a:ext cx="6912768" cy="10156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AU" sz="6000" b="1" dirty="0">
                <a:solidFill>
                  <a:srgbClr val="FB8005"/>
                </a:solidFill>
                <a:latin typeface="Jokerman" panose="04090605060D06020702" pitchFamily="82" charset="0"/>
              </a:rPr>
              <a:t>ENTHUSIASM!!!</a:t>
            </a:r>
          </a:p>
        </p:txBody>
      </p:sp>
    </p:spTree>
    <p:extLst>
      <p:ext uri="{BB962C8B-B14F-4D97-AF65-F5344CB8AC3E}">
        <p14:creationId xmlns:p14="http://schemas.microsoft.com/office/powerpoint/2010/main" val="121576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5780" y="750477"/>
            <a:ext cx="11665296" cy="513986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AU" sz="5400" b="1" dirty="0"/>
              <a:t>Every community deserves to have a Y’s club…….</a:t>
            </a:r>
          </a:p>
          <a:p>
            <a:endParaRPr lang="en-AU" sz="4400" b="1" dirty="0"/>
          </a:p>
          <a:p>
            <a:pPr algn="ctr"/>
            <a:r>
              <a:rPr lang="en-AU" sz="5400" b="1" dirty="0"/>
              <a:t>	</a:t>
            </a:r>
            <a:r>
              <a:rPr lang="en-AU" sz="8800" b="1" i="1" dirty="0">
                <a:solidFill>
                  <a:srgbClr val="FB8005"/>
                </a:solidFill>
                <a:latin typeface="Bell MT" panose="02020503060305020303" pitchFamily="18" charset="0"/>
              </a:rPr>
              <a:t>Let’s help that become a reality!!</a:t>
            </a:r>
          </a:p>
        </p:txBody>
      </p:sp>
    </p:spTree>
    <p:extLst>
      <p:ext uri="{BB962C8B-B14F-4D97-AF65-F5344CB8AC3E}">
        <p14:creationId xmlns:p14="http://schemas.microsoft.com/office/powerpoint/2010/main" val="208799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lue atom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ue atom design slides.potx" id="{20958743-FA80-43E5-9586-B48EF2BE42B5}" vid="{6B9132C0-2E4C-4DF6-B21A-C2322474BD2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49C11C-71DC-49B6-ACD8-27E3AE088D14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4f35948-e619-41b3-aa29-22878b09cfd2"/>
    <ds:schemaRef ds:uri="http://schemas.microsoft.com/office/infopath/2007/PartnerControls"/>
    <ds:schemaRef ds:uri="40262f94-9f35-4ac3-9a90-690165a166b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875BD71-4A33-4FB7-88CA-777C4D9E6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F78577-2839-4BFF-9EC7-673BD8FEB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atom design slides</Template>
  <TotalTime>920</TotalTime>
  <Words>613</Words>
  <Application>Microsoft Office PowerPoint</Application>
  <PresentationFormat>Custom</PresentationFormat>
  <Paragraphs>256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Arial</vt:lpstr>
      <vt:lpstr>Baskerville Old Face</vt:lpstr>
      <vt:lpstr>Bell MT</vt:lpstr>
      <vt:lpstr>Bradley Hand ITC</vt:lpstr>
      <vt:lpstr>Britannic Bold</vt:lpstr>
      <vt:lpstr>Brush Script MT</vt:lpstr>
      <vt:lpstr>Calibri</vt:lpstr>
      <vt:lpstr>Century Gothic</vt:lpstr>
      <vt:lpstr>Chiller</vt:lpstr>
      <vt:lpstr>Franklin Gothic Demi Cond</vt:lpstr>
      <vt:lpstr>Georgia</vt:lpstr>
      <vt:lpstr>Jokerman</vt:lpstr>
      <vt:lpstr>Mistral</vt:lpstr>
      <vt:lpstr>Blue atom design template</vt:lpstr>
      <vt:lpstr>Challenges, Goals and Priorities</vt:lpstr>
      <vt:lpstr>Who are we?</vt:lpstr>
      <vt:lpstr>We are a MOVEMENT of people who make differences in the lives of others by:</vt:lpstr>
      <vt:lpstr>What does YMI OFFER?</vt:lpstr>
      <vt:lpstr>So who could be a leader?</vt:lpstr>
      <vt:lpstr>PowerPoint Presentation</vt:lpstr>
      <vt:lpstr>PowerPoint Presentation</vt:lpstr>
      <vt:lpstr>PowerPoint Presentation</vt:lpstr>
      <vt:lpstr>1. MEMBERSHIP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YMCA RELATIONSHIPS</vt:lpstr>
      <vt:lpstr>PowerPoint Presentation</vt:lpstr>
      <vt:lpstr>How can we help?</vt:lpstr>
      <vt:lpstr>How generous have our AREAS been?</vt:lpstr>
      <vt:lpstr>PowerPoint Presentation</vt:lpstr>
      <vt:lpstr>PowerPoint Presentation</vt:lpstr>
      <vt:lpstr>3. What else is happening?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Challenges, Goals and Priorities</dc:title>
  <dc:creator>Russell Jones</dc:creator>
  <cp:lastModifiedBy>Russell Jones</cp:lastModifiedBy>
  <cp:revision>82</cp:revision>
  <dcterms:created xsi:type="dcterms:W3CDTF">2018-09-25T05:09:39Z</dcterms:created>
  <dcterms:modified xsi:type="dcterms:W3CDTF">2018-12-08T08:16:51Z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74069000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tegoryTags">
    <vt:lpwstr/>
  </property>
  <property fmtid="{D5CDD505-2E9C-101B-9397-08002B2CF9AE}" pid="6" name="Applications">
    <vt:lpwstr/>
  </property>
  <property fmtid="{D5CDD505-2E9C-101B-9397-08002B2CF9AE}" pid="7" name="CampaignTags">
    <vt:lpwstr/>
  </property>
  <property fmtid="{D5CDD505-2E9C-101B-9397-08002B2CF9AE}" pid="8" name="ScenarioTags">
    <vt:lpwstr/>
  </property>
  <property fmtid="{D5CDD505-2E9C-101B-9397-08002B2CF9AE}" pid="9" name="ContentTypeId">
    <vt:lpwstr>0x010100AA3F7D94069FF64A86F7DFF56D60E3BE</vt:lpwstr>
  </property>
  <property fmtid="{D5CDD505-2E9C-101B-9397-08002B2CF9AE}" pid="10" name="FeatureTags">
    <vt:lpwstr/>
  </property>
  <property fmtid="{D5CDD505-2E9C-101B-9397-08002B2CF9AE}" pid="11" name="LocalizationTags">
    <vt:lpwstr/>
  </property>
</Properties>
</file>