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7" r:id="rId2"/>
    <p:sldId id="261" r:id="rId3"/>
    <p:sldId id="268" r:id="rId4"/>
    <p:sldId id="267" r:id="rId5"/>
    <p:sldId id="269" r:id="rId6"/>
    <p:sldId id="271" r:id="rId7"/>
    <p:sldId id="266" r:id="rId8"/>
    <p:sldId id="258" r:id="rId9"/>
    <p:sldId id="259" r:id="rId10"/>
    <p:sldId id="260" r:id="rId11"/>
    <p:sldId id="272" r:id="rId12"/>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6275" autoAdjust="0"/>
  </p:normalViewPr>
  <p:slideViewPr>
    <p:cSldViewPr>
      <p:cViewPr varScale="1">
        <p:scale>
          <a:sx n="79" d="100"/>
          <a:sy n="79" d="100"/>
        </p:scale>
        <p:origin x="914"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9F9DD8E-715F-452C-B20F-D658105EF41F}" type="datetimeFigureOut">
              <a:rPr lang="da-DK" smtClean="0"/>
              <a:pPr/>
              <a:t>07-12-2018</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8972184-C97F-4EC6-A5F0-2075C0B5A594}" type="slidenum">
              <a:rPr lang="da-DK" smtClean="0"/>
              <a:pPr/>
              <a:t>‹#›</a:t>
            </a:fld>
            <a:endParaRPr lang="da-DK"/>
          </a:p>
        </p:txBody>
      </p:sp>
    </p:spTree>
    <p:extLst>
      <p:ext uri="{BB962C8B-B14F-4D97-AF65-F5344CB8AC3E}">
        <p14:creationId xmlns:p14="http://schemas.microsoft.com/office/powerpoint/2010/main" val="1117146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589DB5-AA60-4B6D-A770-B5374E217A2E}" type="datetimeFigureOut">
              <a:rPr lang="da-DK" smtClean="0"/>
              <a:pPr/>
              <a:t>07-12-2018</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D5FA66-33C7-4F6C-A402-8DD454C14F64}" type="slidenum">
              <a:rPr lang="da-DK" smtClean="0"/>
              <a:pPr/>
              <a:t>‹#›</a:t>
            </a:fld>
            <a:endParaRPr lang="da-DK"/>
          </a:p>
        </p:txBody>
      </p:sp>
    </p:spTree>
    <p:extLst>
      <p:ext uri="{BB962C8B-B14F-4D97-AF65-F5344CB8AC3E}">
        <p14:creationId xmlns:p14="http://schemas.microsoft.com/office/powerpoint/2010/main" val="316701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pPr marL="228600" indent="-228600" eaLnBrk="1" fontAlgn="auto" hangingPunct="1">
              <a:spcBef>
                <a:spcPts val="0"/>
              </a:spcBef>
              <a:spcAft>
                <a:spcPts val="0"/>
              </a:spcAft>
              <a:buFont typeface="+mj-lt"/>
              <a:buNone/>
              <a:defRPr/>
            </a:pPr>
            <a:r>
              <a:rPr lang="da-DK" dirty="0"/>
              <a:t>Det er ret inde i tiden at få stress</a:t>
            </a:r>
            <a:r>
              <a:rPr lang="da-DK" baseline="0" dirty="0"/>
              <a:t>, hvilket fremkommer hvis man ikke ser sig i stand til at honorer alle de krav der stilles, </a:t>
            </a:r>
            <a:r>
              <a:rPr lang="da-DK" baseline="0" dirty="0" err="1"/>
              <a:t>incl</a:t>
            </a:r>
            <a:r>
              <a:rPr lang="da-DK" baseline="0" dirty="0"/>
              <a:t>. De krav vi stiller til os selv.</a:t>
            </a:r>
          </a:p>
          <a:p>
            <a:pPr marL="228600" indent="-228600" eaLnBrk="1" fontAlgn="auto" hangingPunct="1">
              <a:spcBef>
                <a:spcPts val="0"/>
              </a:spcBef>
              <a:spcAft>
                <a:spcPts val="0"/>
              </a:spcAft>
              <a:buFont typeface="+mj-lt"/>
              <a:buNone/>
              <a:defRPr/>
            </a:pPr>
            <a:r>
              <a:rPr lang="da-DK" baseline="0" dirty="0"/>
              <a:t>Derfor er det godt at have nogle GOOD HABITS.</a:t>
            </a: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1</a:t>
            </a:fld>
            <a:endParaRPr lang="da-D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pPr eaLnBrk="1" fontAlgn="auto" hangingPunct="1">
              <a:spcBef>
                <a:spcPts val="0"/>
              </a:spcBef>
              <a:spcAft>
                <a:spcPts val="0"/>
              </a:spcAft>
              <a:defRPr/>
            </a:pPr>
            <a:r>
              <a:rPr lang="da-DK" dirty="0"/>
              <a:t>Viden: er det teoretiske element</a:t>
            </a:r>
            <a:r>
              <a:rPr lang="da-DK" baseline="0" dirty="0"/>
              <a:t> som er en forudsætning, og som fortæller hvad det er vi skal gøre.</a:t>
            </a:r>
          </a:p>
          <a:p>
            <a:pPr eaLnBrk="1" fontAlgn="auto" hangingPunct="1">
              <a:spcBef>
                <a:spcPts val="0"/>
              </a:spcBef>
              <a:spcAft>
                <a:spcPts val="0"/>
              </a:spcAft>
              <a:defRPr/>
            </a:pPr>
            <a:r>
              <a:rPr lang="da-DK" baseline="0" dirty="0"/>
              <a:t>Kunne: er det praktiske element, hvordan det er der skal gøres.</a:t>
            </a:r>
          </a:p>
          <a:p>
            <a:pPr eaLnBrk="1" fontAlgn="auto" hangingPunct="1">
              <a:spcBef>
                <a:spcPts val="0"/>
              </a:spcBef>
              <a:spcAft>
                <a:spcPts val="0"/>
              </a:spcAft>
              <a:defRPr/>
            </a:pPr>
            <a:r>
              <a:rPr lang="da-DK" baseline="0" dirty="0"/>
              <a:t>Viljen: eller motivet er drivkraften, hvis vi skal gøre noget som helst til en vane.</a:t>
            </a:r>
          </a:p>
          <a:p>
            <a:pPr eaLnBrk="1" fontAlgn="auto" hangingPunct="1">
              <a:spcBef>
                <a:spcPts val="0"/>
              </a:spcBef>
              <a:spcAft>
                <a:spcPts val="0"/>
              </a:spcAft>
              <a:defRPr/>
            </a:pPr>
            <a:r>
              <a:rPr lang="da-DK" baseline="0" dirty="0"/>
              <a:t>Vanen er der først når vi har opnået en varig ændring i vores adfærd</a:t>
            </a: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2</a:t>
            </a:fld>
            <a:endParaRPr 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r>
              <a:rPr lang="da-DK" sz="1200" kern="1200" dirty="0">
                <a:solidFill>
                  <a:schemeClr val="tx1"/>
                </a:solidFill>
                <a:latin typeface="+mn-lt"/>
                <a:ea typeface="+mn-ea"/>
                <a:cs typeface="+mn-cs"/>
              </a:rPr>
              <a:t>Ethvert menneske har styrken til at tage sine egne beslutninger. Når det enkelte menneske vælger sit svar eller sin reaktion i</a:t>
            </a:r>
          </a:p>
          <a:p>
            <a:r>
              <a:rPr lang="da-DK" sz="1200" kern="1200" dirty="0">
                <a:solidFill>
                  <a:schemeClr val="tx1"/>
                </a:solidFill>
                <a:latin typeface="+mn-lt"/>
                <a:ea typeface="+mn-ea"/>
                <a:cs typeface="+mn-cs"/>
              </a:rPr>
              <a:t>overensstemmelse med selvvalgte værdier, er det proaktiv adfærd.</a:t>
            </a:r>
          </a:p>
          <a:p>
            <a:pPr eaLnBrk="1" fontAlgn="auto" hangingPunct="1">
              <a:spcBef>
                <a:spcPts val="0"/>
              </a:spcBef>
              <a:spcAft>
                <a:spcPts val="0"/>
              </a:spcAft>
              <a:defRPr/>
            </a:pP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3</a:t>
            </a:fld>
            <a:endParaRPr lang="da-D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r>
              <a:rPr lang="da-DK" sz="1200" kern="1200" dirty="0">
                <a:solidFill>
                  <a:schemeClr val="tx1"/>
                </a:solidFill>
                <a:latin typeface="+mn-lt"/>
                <a:ea typeface="+mn-ea"/>
                <a:cs typeface="+mn-cs"/>
              </a:rPr>
              <a:t>Alt skabes to gange. Der er en mental skabelse som efterfølges af en fysisk skabelse. Den mentale del giver ordre til den fysiske del og leder således personen hen mod det ønskede mål.</a:t>
            </a:r>
          </a:p>
          <a:p>
            <a:pPr eaLnBrk="1" fontAlgn="auto" hangingPunct="1">
              <a:spcBef>
                <a:spcPts val="0"/>
              </a:spcBef>
              <a:spcAft>
                <a:spcPts val="0"/>
              </a:spcAft>
              <a:defRPr/>
            </a:pP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4</a:t>
            </a:fld>
            <a:endParaRPr lang="da-DK"/>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r>
              <a:rPr lang="da-DK" sz="1200" kern="1200" dirty="0">
                <a:solidFill>
                  <a:schemeClr val="tx1"/>
                </a:solidFill>
                <a:latin typeface="+mn-lt"/>
                <a:ea typeface="+mn-ea"/>
                <a:cs typeface="+mn-cs"/>
              </a:rPr>
              <a:t>De første ting er de ting, som du personligt finder det mest værdifuldt at gøre. De bevæger dig i den rigtige retning.</a:t>
            </a:r>
          </a:p>
          <a:p>
            <a:r>
              <a:rPr lang="da-DK" sz="1200" kern="1200" dirty="0">
                <a:solidFill>
                  <a:schemeClr val="tx1"/>
                </a:solidFill>
                <a:latin typeface="+mn-lt"/>
                <a:ea typeface="+mn-ea"/>
                <a:cs typeface="+mn-cs"/>
              </a:rPr>
              <a:t>“Det er muligt at have travlt, meget travlt, uden at være effektiv.” (S.R. </a:t>
            </a:r>
            <a:r>
              <a:rPr lang="da-DK" sz="1200" kern="1200" dirty="0" err="1">
                <a:solidFill>
                  <a:schemeClr val="tx1"/>
                </a:solidFill>
                <a:latin typeface="+mn-lt"/>
                <a:ea typeface="+mn-ea"/>
                <a:cs typeface="+mn-cs"/>
              </a:rPr>
              <a:t>Covey</a:t>
            </a:r>
            <a:r>
              <a:rPr lang="da-DK" sz="1200" kern="1200" dirty="0">
                <a:solidFill>
                  <a:schemeClr val="tx1"/>
                </a:solidFill>
                <a:latin typeface="+mn-lt"/>
                <a:ea typeface="+mn-ea"/>
                <a:cs typeface="+mn-cs"/>
              </a:rPr>
              <a:t>)</a:t>
            </a:r>
          </a:p>
          <a:p>
            <a:r>
              <a:rPr lang="da-DK" sz="1200" kern="1200" dirty="0">
                <a:solidFill>
                  <a:schemeClr val="tx1"/>
                </a:solidFill>
                <a:latin typeface="+mn-lt"/>
                <a:ea typeface="+mn-ea"/>
                <a:cs typeface="+mn-cs"/>
              </a:rPr>
              <a:t>“</a:t>
            </a:r>
            <a:r>
              <a:rPr lang="da-DK" sz="1200" kern="1200" dirty="0" err="1">
                <a:solidFill>
                  <a:schemeClr val="tx1"/>
                </a:solidFill>
                <a:latin typeface="+mn-lt"/>
                <a:ea typeface="+mn-ea"/>
                <a:cs typeface="+mn-cs"/>
              </a:rPr>
              <a:t>Målstyret</a:t>
            </a:r>
            <a:r>
              <a:rPr lang="da-DK" sz="1200" kern="1200" dirty="0">
                <a:solidFill>
                  <a:schemeClr val="tx1"/>
                </a:solidFill>
                <a:latin typeface="+mn-lt"/>
                <a:ea typeface="+mn-ea"/>
                <a:cs typeface="+mn-cs"/>
              </a:rPr>
              <a:t> ledelse (Management by </a:t>
            </a:r>
            <a:r>
              <a:rPr lang="da-DK" sz="1200" kern="1200" dirty="0" err="1">
                <a:solidFill>
                  <a:schemeClr val="tx1"/>
                </a:solidFill>
                <a:latin typeface="+mn-lt"/>
                <a:ea typeface="+mn-ea"/>
                <a:cs typeface="+mn-cs"/>
              </a:rPr>
              <a:t>objectives</a:t>
            </a:r>
            <a:r>
              <a:rPr lang="da-DK" sz="1200" kern="1200" dirty="0">
                <a:solidFill>
                  <a:schemeClr val="tx1"/>
                </a:solidFill>
                <a:latin typeface="+mn-lt"/>
                <a:ea typeface="+mn-ea"/>
                <a:cs typeface="+mn-cs"/>
              </a:rPr>
              <a:t>) virker – hvis du kender målene. I 90%</a:t>
            </a:r>
          </a:p>
          <a:p>
            <a:r>
              <a:rPr lang="da-DK" sz="1200" kern="1200" dirty="0">
                <a:solidFill>
                  <a:schemeClr val="tx1"/>
                </a:solidFill>
                <a:latin typeface="+mn-lt"/>
                <a:ea typeface="+mn-ea"/>
                <a:cs typeface="+mn-cs"/>
              </a:rPr>
              <a:t>af situationerne gør du ikke” (Peter </a:t>
            </a:r>
            <a:r>
              <a:rPr lang="da-DK" sz="1200" kern="1200" dirty="0" err="1">
                <a:solidFill>
                  <a:schemeClr val="tx1"/>
                </a:solidFill>
                <a:latin typeface="+mn-lt"/>
                <a:ea typeface="+mn-ea"/>
                <a:cs typeface="+mn-cs"/>
              </a:rPr>
              <a:t>Drucker</a:t>
            </a:r>
            <a:r>
              <a:rPr lang="da-DK" sz="1200" kern="1200" dirty="0">
                <a:solidFill>
                  <a:schemeClr val="tx1"/>
                </a:solidFill>
                <a:latin typeface="+mn-lt"/>
                <a:ea typeface="+mn-ea"/>
                <a:cs typeface="+mn-cs"/>
              </a:rPr>
              <a:t>)</a:t>
            </a:r>
          </a:p>
          <a:p>
            <a:pPr eaLnBrk="1" fontAlgn="auto" hangingPunct="1">
              <a:spcBef>
                <a:spcPts val="0"/>
              </a:spcBef>
              <a:spcAft>
                <a:spcPts val="0"/>
              </a:spcAft>
              <a:defRPr/>
            </a:pP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5</a:t>
            </a:fld>
            <a:endParaRPr lang="da-DK"/>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pPr eaLnBrk="1" fontAlgn="auto" hangingPunct="1">
              <a:spcBef>
                <a:spcPts val="0"/>
              </a:spcBef>
              <a:spcAft>
                <a:spcPts val="0"/>
              </a:spcAft>
              <a:defRPr/>
            </a:pP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6</a:t>
            </a:fld>
            <a:endParaRPr lang="da-D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r>
              <a:rPr lang="da-DK" sz="1200" kern="1200" dirty="0">
                <a:solidFill>
                  <a:schemeClr val="tx1"/>
                </a:solidFill>
                <a:latin typeface="+mn-lt"/>
                <a:ea typeface="+mn-ea"/>
                <a:cs typeface="+mn-cs"/>
              </a:rPr>
              <a:t>Tidligt i livet lærer vi at basere vores selvværd på sammenligninger og konkurrence. Vi tænker på succes og at vinde som modsætning til</a:t>
            </a:r>
          </a:p>
          <a:p>
            <a:r>
              <a:rPr lang="da-DK" sz="1200" kern="1200" dirty="0">
                <a:solidFill>
                  <a:schemeClr val="tx1"/>
                </a:solidFill>
                <a:latin typeface="+mn-lt"/>
                <a:ea typeface="+mn-ea"/>
                <a:cs typeface="+mn-cs"/>
              </a:rPr>
              <a:t>at fejle og tabe. En vind/vind person besidder tre karaktertræk: ærlighed, modenhed og en “</a:t>
            </a:r>
            <a:r>
              <a:rPr lang="da-DK" sz="1200" kern="1200" dirty="0" err="1">
                <a:solidFill>
                  <a:schemeClr val="tx1"/>
                </a:solidFill>
                <a:latin typeface="+mn-lt"/>
                <a:ea typeface="+mn-ea"/>
                <a:cs typeface="+mn-cs"/>
              </a:rPr>
              <a:t>plads-til-alle-mentalitet</a:t>
            </a:r>
            <a:r>
              <a:rPr lang="da-DK" sz="1200" kern="1200" dirty="0">
                <a:solidFill>
                  <a:schemeClr val="tx1"/>
                </a:solidFill>
                <a:latin typeface="+mn-lt"/>
                <a:ea typeface="+mn-ea"/>
                <a:cs typeface="+mn-cs"/>
              </a:rPr>
              <a:t>.”</a:t>
            </a:r>
          </a:p>
          <a:p>
            <a:pPr eaLnBrk="1" fontAlgn="auto" hangingPunct="1">
              <a:spcBef>
                <a:spcPts val="0"/>
              </a:spcBef>
              <a:spcAft>
                <a:spcPts val="0"/>
              </a:spcAft>
              <a:defRPr/>
            </a:pP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7</a:t>
            </a:fld>
            <a:endParaRPr lang="da-D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r>
              <a:rPr lang="da-DK" sz="1200" kern="1200" dirty="0">
                <a:solidFill>
                  <a:schemeClr val="tx1"/>
                </a:solidFill>
                <a:latin typeface="+mn-lt"/>
                <a:ea typeface="+mn-ea"/>
                <a:cs typeface="+mn-cs"/>
              </a:rPr>
              <a:t>Hvornår lyttede du sidst til en andens standpunkt? Lyttede du med den hensigt virkelig at forstå, eller lyttede du med den hensigt at</a:t>
            </a:r>
          </a:p>
          <a:p>
            <a:r>
              <a:rPr lang="da-DK" sz="1200" kern="1200" dirty="0">
                <a:solidFill>
                  <a:schemeClr val="tx1"/>
                </a:solidFill>
                <a:latin typeface="+mn-lt"/>
                <a:ea typeface="+mn-ea"/>
                <a:cs typeface="+mn-cs"/>
              </a:rPr>
              <a:t>ville svare ud fra din egen virkelighed?</a:t>
            </a:r>
          </a:p>
          <a:p>
            <a:pPr eaLnBrk="1" fontAlgn="auto" hangingPunct="1">
              <a:spcBef>
                <a:spcPts val="0"/>
              </a:spcBef>
              <a:spcAft>
                <a:spcPts val="0"/>
              </a:spcAft>
              <a:defRPr/>
            </a:pP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8</a:t>
            </a:fld>
            <a:endParaRPr lang="da-DK"/>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r>
              <a:rPr lang="da-DK" sz="1200" kern="1200" dirty="0">
                <a:solidFill>
                  <a:schemeClr val="tx1"/>
                </a:solidFill>
                <a:latin typeface="+mn-lt"/>
                <a:ea typeface="+mn-ea"/>
                <a:cs typeface="+mn-cs"/>
              </a:rPr>
              <a:t>To, der arbejder </a:t>
            </a:r>
            <a:r>
              <a:rPr lang="da-DK" sz="1200" kern="1200" dirty="0" err="1">
                <a:solidFill>
                  <a:schemeClr val="tx1"/>
                </a:solidFill>
                <a:latin typeface="+mn-lt"/>
                <a:ea typeface="+mn-ea"/>
                <a:cs typeface="+mn-cs"/>
              </a:rPr>
              <a:t>synergisk</a:t>
            </a:r>
            <a:r>
              <a:rPr lang="da-DK" sz="1200" kern="1200" dirty="0">
                <a:solidFill>
                  <a:schemeClr val="tx1"/>
                </a:solidFill>
                <a:latin typeface="+mn-lt"/>
                <a:ea typeface="+mn-ea"/>
                <a:cs typeface="+mn-cs"/>
              </a:rPr>
              <a:t> sammen, har potentiale til at få mere ud af det, end hvis deres indsats hver for sig lægges sammen.</a:t>
            </a:r>
          </a:p>
          <a:p>
            <a:pPr eaLnBrk="1" fontAlgn="auto" hangingPunct="1">
              <a:spcBef>
                <a:spcPts val="0"/>
              </a:spcBef>
              <a:spcAft>
                <a:spcPts val="0"/>
              </a:spcAft>
              <a:defRPr/>
            </a:pP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9</a:t>
            </a:fld>
            <a:endParaRPr lang="da-DK"/>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r>
              <a:rPr lang="da-DK" sz="1200" kern="1200" dirty="0">
                <a:solidFill>
                  <a:schemeClr val="tx1"/>
                </a:solidFill>
                <a:latin typeface="+mn-lt"/>
                <a:ea typeface="+mn-ea"/>
                <a:cs typeface="+mn-cs"/>
              </a:rPr>
              <a:t>Uden træning er hjernen dårligere i stand til at trække på hukommelsen, kombinere informationer og skabe nye ideer. Uden</a:t>
            </a:r>
          </a:p>
          <a:p>
            <a:r>
              <a:rPr lang="da-DK" sz="1200" kern="1200" dirty="0">
                <a:solidFill>
                  <a:schemeClr val="tx1"/>
                </a:solidFill>
                <a:latin typeface="+mn-lt"/>
                <a:ea typeface="+mn-ea"/>
                <a:cs typeface="+mn-cs"/>
              </a:rPr>
              <a:t>opmærksomhed på, hvordan vi samarbejder med andre, vil relationer opløses. For at fungere som menneske må man slibe saven – altså</a:t>
            </a:r>
          </a:p>
          <a:p>
            <a:r>
              <a:rPr lang="da-DK" sz="1200" kern="1200" dirty="0">
                <a:solidFill>
                  <a:schemeClr val="tx1"/>
                </a:solidFill>
                <a:latin typeface="+mn-lt"/>
                <a:ea typeface="+mn-ea"/>
                <a:cs typeface="+mn-cs"/>
              </a:rPr>
              <a:t>udvikle og uddanne sig hele livet.</a:t>
            </a:r>
          </a:p>
          <a:p>
            <a:pPr eaLnBrk="1" fontAlgn="auto" hangingPunct="1">
              <a:spcBef>
                <a:spcPts val="0"/>
              </a:spcBef>
              <a:spcAft>
                <a:spcPts val="0"/>
              </a:spcAft>
              <a:defRPr/>
            </a:pP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10</a:t>
            </a:fld>
            <a:endParaRPr lang="da-DK"/>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diasbillede 1"/>
          <p:cNvSpPr>
            <a:spLocks noGrp="1" noRot="1" noChangeAspect="1" noTextEdit="1"/>
          </p:cNvSpPr>
          <p:nvPr>
            <p:ph type="sldImg"/>
          </p:nvPr>
        </p:nvSpPr>
        <p:spPr bwMode="auto">
          <a:noFill/>
          <a:ln>
            <a:solidFill>
              <a:srgbClr val="000000"/>
            </a:solidFill>
            <a:miter lim="800000"/>
            <a:headEnd/>
            <a:tailEnd/>
          </a:ln>
        </p:spPr>
      </p:sp>
      <p:sp>
        <p:nvSpPr>
          <p:cNvPr id="3" name="Pladsholder til noter 2"/>
          <p:cNvSpPr>
            <a:spLocks noGrp="1"/>
          </p:cNvSpPr>
          <p:nvPr>
            <p:ph type="body" idx="1"/>
          </p:nvPr>
        </p:nvSpPr>
        <p:spPr/>
        <p:txBody>
          <a:bodyPr/>
          <a:lstStyle/>
          <a:p>
            <a:pPr eaLnBrk="1" fontAlgn="auto" hangingPunct="1">
              <a:spcBef>
                <a:spcPts val="0"/>
              </a:spcBef>
              <a:spcAft>
                <a:spcPts val="0"/>
              </a:spcAft>
              <a:defRPr/>
            </a:pPr>
            <a:endParaRPr lang="da-DK" dirty="0"/>
          </a:p>
        </p:txBody>
      </p:sp>
      <p:sp>
        <p:nvSpPr>
          <p:cNvPr id="16388"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0C3C68-9127-439E-A0F4-2D5D0CA6EADE}" type="slidenum">
              <a:rPr lang="da-DK" smtClean="0"/>
              <a:pPr/>
              <a:t>11</a:t>
            </a:fld>
            <a:endParaRPr lang="da-D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titeltypografi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idx="1"/>
          </p:nvPr>
        </p:nvSpPr>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titeltypografi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typografi i masteren</a:t>
            </a:r>
          </a:p>
        </p:txBody>
      </p:sp>
      <p:sp>
        <p:nvSpPr>
          <p:cNvPr id="4" name="Pladsholder til dato 3"/>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titeltypografi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dato 2"/>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titeltypografi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Pladsholder til dato 4"/>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titeltypografi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Pladsholder til dato 4"/>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lodret titel 2"/>
          <p:cNvSpPr>
            <a:spLocks noGrp="1"/>
          </p:cNvSpPr>
          <p:nvPr>
            <p:ph type="body" orient="vert" idx="1"/>
          </p:nvPr>
        </p:nvSpPr>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titeltypografi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8654FF3-CCC0-4096-98B8-3DAD2DD81182}" type="datetimeFigureOut">
              <a:rPr lang="da-DK" smtClean="0"/>
              <a:pPr/>
              <a:t>07-12-2018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5164070-5185-411F-A8B6-1A7EDF2830F9}" type="slidenum">
              <a:rPr lang="da-DK" smtClean="0"/>
              <a:pPr/>
              <a:t>‹#›</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titeltypografi i masteren</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654FF3-CCC0-4096-98B8-3DAD2DD81182}" type="datetimeFigureOut">
              <a:rPr lang="da-DK" smtClean="0"/>
              <a:pPr/>
              <a:t>07-12-2018</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164070-5185-411F-A8B6-1A7EDF2830F9}" type="slidenum">
              <a:rPr lang="da-DK" smtClean="0"/>
              <a:pPr/>
              <a:t>‹#›</a:t>
            </a:fld>
            <a:endParaRPr lang="da-D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t0.gstatic.com/images?q=tbn:ANd9GcRWiYJ3t_R93HB-lRRHxy7b9SVxBz93awtUvhq8Mv9VlEWuzrah9w"/>
          <p:cNvPicPr>
            <a:picLocks noChangeAspect="1" noChangeArrowheads="1"/>
          </p:cNvPicPr>
          <p:nvPr/>
        </p:nvPicPr>
        <p:blipFill>
          <a:blip r:embed="rId3" cstate="print">
            <a:lum bright="-20000" contrast="20000"/>
          </a:blip>
          <a:srcRect/>
          <a:stretch>
            <a:fillRect/>
          </a:stretch>
        </p:blipFill>
        <p:spPr bwMode="auto">
          <a:xfrm>
            <a:off x="3492727" y="2852936"/>
            <a:ext cx="5535298" cy="3168352"/>
          </a:xfrm>
          <a:prstGeom prst="wedgeRoundRectCallout">
            <a:avLst>
              <a:gd name="adj1" fmla="val -20273"/>
              <a:gd name="adj2" fmla="val 49782"/>
              <a:gd name="adj3" fmla="val 16667"/>
            </a:avLst>
          </a:prstGeom>
          <a:ln>
            <a:noFill/>
          </a:ln>
          <a:effectLst>
            <a:softEdge rad="112500"/>
          </a:effectLst>
        </p:spPr>
      </p:pic>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2054" name="Rectangle 12"/>
          <p:cNvSpPr>
            <a:spLocks noGrp="1" noChangeArrowheads="1"/>
          </p:cNvSpPr>
          <p:nvPr>
            <p:ph type="title"/>
          </p:nvPr>
        </p:nvSpPr>
        <p:spPr>
          <a:xfrm>
            <a:off x="914400" y="1412875"/>
            <a:ext cx="8229600" cy="1143000"/>
          </a:xfrm>
        </p:spPr>
        <p:txBody>
          <a:bodyPr>
            <a:normAutofit/>
          </a:bodyPr>
          <a:lstStyle/>
          <a:p>
            <a:pPr eaLnBrk="1" hangingPunct="1"/>
            <a:r>
              <a:rPr lang="da-DK" sz="3900" b="1" dirty="0">
                <a:latin typeface="Arial Narrow" pitchFamily="34" charset="0"/>
              </a:rPr>
              <a:t>7 GOOD HABITS</a:t>
            </a:r>
          </a:p>
        </p:txBody>
      </p:sp>
      <p:sp>
        <p:nvSpPr>
          <p:cNvPr id="2055" name="Rectangle 10"/>
          <p:cNvSpPr>
            <a:spLocks noGrp="1" noChangeArrowheads="1"/>
          </p:cNvSpPr>
          <p:nvPr>
            <p:ph type="body" idx="4294967295"/>
          </p:nvPr>
        </p:nvSpPr>
        <p:spPr>
          <a:xfrm>
            <a:off x="0" y="2609850"/>
            <a:ext cx="8964613" cy="4248150"/>
          </a:xfrm>
        </p:spPr>
        <p:txBody>
          <a:bodyPr/>
          <a:lstStyle/>
          <a:p>
            <a:pPr eaLnBrk="1" hangingPunct="1">
              <a:lnSpc>
                <a:spcPct val="80000"/>
              </a:lnSpc>
              <a:buNone/>
            </a:pPr>
            <a:r>
              <a:rPr lang="da-DK" sz="4000" b="1" dirty="0" err="1">
                <a:solidFill>
                  <a:srgbClr val="FF0000"/>
                </a:solidFill>
                <a:latin typeface="Arial Narrow" pitchFamily="34" charset="0"/>
              </a:rPr>
              <a:t>Demands</a:t>
            </a:r>
            <a:endParaRPr lang="da-DK" sz="4000" b="1" dirty="0">
              <a:solidFill>
                <a:srgbClr val="FF0000"/>
              </a:solidFill>
              <a:latin typeface="Arial Narrow" pitchFamily="34" charset="0"/>
            </a:endParaRPr>
          </a:p>
          <a:p>
            <a:pPr eaLnBrk="1" hangingPunct="1">
              <a:lnSpc>
                <a:spcPct val="80000"/>
              </a:lnSpc>
              <a:buNone/>
            </a:pPr>
            <a:r>
              <a:rPr lang="da-DK" sz="3600" b="1" dirty="0">
                <a:solidFill>
                  <a:srgbClr val="FF0000"/>
                </a:solidFill>
                <a:latin typeface="Arial Narrow" pitchFamily="34" charset="0"/>
              </a:rPr>
              <a:t>		</a:t>
            </a:r>
            <a:r>
              <a:rPr lang="da-DK" sz="3600" b="1" dirty="0" err="1">
                <a:solidFill>
                  <a:srgbClr val="FF0000"/>
                </a:solidFill>
                <a:latin typeface="Arial Narrow" pitchFamily="34" charset="0"/>
              </a:rPr>
              <a:t>Demands</a:t>
            </a:r>
            <a:endParaRPr lang="da-DK" sz="2800" b="1" dirty="0">
              <a:solidFill>
                <a:srgbClr val="FF0000"/>
              </a:solidFill>
              <a:latin typeface="Arial Narrow" pitchFamily="34" charset="0"/>
            </a:endParaRPr>
          </a:p>
          <a:p>
            <a:pPr eaLnBrk="1" hangingPunct="1">
              <a:lnSpc>
                <a:spcPct val="80000"/>
              </a:lnSpc>
              <a:buNone/>
            </a:pPr>
            <a:r>
              <a:rPr lang="da-DK" sz="2800" b="1" dirty="0">
                <a:solidFill>
                  <a:srgbClr val="FF0000"/>
                </a:solidFill>
                <a:latin typeface="Arial Narrow" pitchFamily="34" charset="0"/>
              </a:rPr>
              <a:t>			</a:t>
            </a:r>
            <a:r>
              <a:rPr lang="da-DK" sz="2800" b="1" dirty="0" err="1">
                <a:solidFill>
                  <a:srgbClr val="FF0000"/>
                </a:solidFill>
                <a:latin typeface="Arial Narrow" pitchFamily="34" charset="0"/>
              </a:rPr>
              <a:t>Demands</a:t>
            </a:r>
            <a:r>
              <a:rPr lang="da-DK" sz="2800" b="1" dirty="0">
                <a:solidFill>
                  <a:srgbClr val="FF0000"/>
                </a:solidFill>
                <a:latin typeface="Arial Narrow" pitchFamily="34" charset="0"/>
              </a:rPr>
              <a:t> from</a:t>
            </a:r>
          </a:p>
          <a:p>
            <a:pPr>
              <a:lnSpc>
                <a:spcPct val="80000"/>
              </a:lnSpc>
            </a:pPr>
            <a:r>
              <a:rPr lang="da-DK" sz="4000" b="1" dirty="0">
                <a:latin typeface="Arial Narrow" pitchFamily="34" charset="0"/>
              </a:rPr>
              <a:t>The ”times”</a:t>
            </a:r>
          </a:p>
          <a:p>
            <a:pPr>
              <a:lnSpc>
                <a:spcPct val="80000"/>
              </a:lnSpc>
            </a:pPr>
            <a:r>
              <a:rPr lang="da-DK" sz="4000" b="1" dirty="0">
                <a:latin typeface="Arial Narrow" pitchFamily="34" charset="0"/>
              </a:rPr>
              <a:t>Organisation</a:t>
            </a:r>
          </a:p>
          <a:p>
            <a:pPr>
              <a:lnSpc>
                <a:spcPct val="80000"/>
              </a:lnSpc>
            </a:pPr>
            <a:r>
              <a:rPr lang="da-DK" sz="4000" b="1" dirty="0" err="1">
                <a:latin typeface="Arial Narrow" pitchFamily="34" charset="0"/>
              </a:rPr>
              <a:t>Family</a:t>
            </a:r>
            <a:endParaRPr lang="da-DK" sz="4000" b="1" dirty="0">
              <a:latin typeface="Arial Narrow" pitchFamily="34" charset="0"/>
            </a:endParaRPr>
          </a:p>
          <a:p>
            <a:pPr>
              <a:lnSpc>
                <a:spcPct val="80000"/>
              </a:lnSpc>
            </a:pPr>
            <a:r>
              <a:rPr lang="da-DK" sz="4000" b="1" dirty="0" err="1">
                <a:latin typeface="Arial Narrow" pitchFamily="34" charset="0"/>
              </a:rPr>
              <a:t>Your</a:t>
            </a:r>
            <a:r>
              <a:rPr lang="da-DK" sz="4000" b="1" dirty="0">
                <a:latin typeface="Arial Narrow" pitchFamily="34" charset="0"/>
              </a:rPr>
              <a:t> </a:t>
            </a:r>
            <a:r>
              <a:rPr lang="da-DK" sz="4000" b="1" dirty="0" err="1">
                <a:latin typeface="Arial Narrow" pitchFamily="34" charset="0"/>
              </a:rPr>
              <a:t>self</a:t>
            </a:r>
            <a:r>
              <a:rPr lang="da-DK" sz="4000" b="1" dirty="0">
                <a:latin typeface="Arial Narrow" pitchFamily="34" charset="0"/>
              </a:rPr>
              <a:t> </a:t>
            </a:r>
          </a:p>
          <a:p>
            <a:pPr eaLnBrk="1" hangingPunct="1">
              <a:lnSpc>
                <a:spcPct val="80000"/>
              </a:lnSpc>
              <a:buNone/>
            </a:pPr>
            <a:endParaRPr lang="da-DK" sz="4000" b="1" dirty="0"/>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sp>
        <p:nvSpPr>
          <p:cNvPr id="10" name="Afrundet rektangulær billedforklaring 9"/>
          <p:cNvSpPr/>
          <p:nvPr/>
        </p:nvSpPr>
        <p:spPr>
          <a:xfrm>
            <a:off x="7380312" y="2564904"/>
            <a:ext cx="1547664" cy="1872208"/>
          </a:xfrm>
          <a:prstGeom prst="wedgeRoundRectCallout">
            <a:avLst>
              <a:gd name="adj1" fmla="val -69663"/>
              <a:gd name="adj2" fmla="val 1134"/>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b="1" dirty="0"/>
              <a:t>Sir. </a:t>
            </a:r>
          </a:p>
          <a:p>
            <a:pPr algn="ctr"/>
            <a:r>
              <a:rPr lang="da-DK" b="1" dirty="0"/>
              <a:t>Perhaps you  should lift your body and take a walk instead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lede 13" descr="1_vaner.png"/>
          <p:cNvPicPr>
            <a:picLocks noChangeAspect="1"/>
          </p:cNvPicPr>
          <p:nvPr/>
        </p:nvPicPr>
        <p:blipFill>
          <a:blip r:embed="rId3" cstate="print"/>
          <a:stretch>
            <a:fillRect/>
          </a:stretch>
        </p:blipFill>
        <p:spPr>
          <a:xfrm>
            <a:off x="2051720" y="2135147"/>
            <a:ext cx="5890301" cy="4722853"/>
          </a:xfrm>
          <a:prstGeom prst="rect">
            <a:avLst/>
          </a:prstGeom>
        </p:spPr>
      </p:pic>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13" name="Titel 12"/>
          <p:cNvSpPr>
            <a:spLocks noGrp="1"/>
          </p:cNvSpPr>
          <p:nvPr>
            <p:ph type="title"/>
          </p:nvPr>
        </p:nvSpPr>
        <p:spPr>
          <a:xfrm>
            <a:off x="755576" y="1484784"/>
            <a:ext cx="8229600" cy="1143000"/>
          </a:xfrm>
        </p:spPr>
        <p:txBody>
          <a:bodyPr>
            <a:normAutofit fontScale="90000"/>
          </a:bodyPr>
          <a:lstStyle/>
          <a:p>
            <a:r>
              <a:rPr lang="da-DK" sz="4900" b="1" dirty="0">
                <a:latin typeface="Arial Narrow" pitchFamily="34" charset="0"/>
              </a:rPr>
              <a:t>How do </a:t>
            </a:r>
            <a:r>
              <a:rPr lang="da-DK" sz="4900" b="1" dirty="0" err="1">
                <a:latin typeface="Arial Narrow" pitchFamily="34" charset="0"/>
              </a:rPr>
              <a:t>we</a:t>
            </a:r>
            <a:r>
              <a:rPr lang="da-DK" sz="4900" b="1" dirty="0">
                <a:latin typeface="Arial Narrow" pitchFamily="34" charset="0"/>
              </a:rPr>
              <a:t> </a:t>
            </a:r>
            <a:r>
              <a:rPr lang="da-DK" sz="4900" b="1" dirty="0" err="1">
                <a:latin typeface="Arial Narrow" pitchFamily="34" charset="0"/>
              </a:rPr>
              <a:t>develop</a:t>
            </a:r>
            <a:r>
              <a:rPr lang="da-DK" sz="4900" b="1" dirty="0">
                <a:latin typeface="Arial Narrow" pitchFamily="34" charset="0"/>
              </a:rPr>
              <a:t> a habit?</a:t>
            </a:r>
            <a:br>
              <a:rPr lang="da-DK" sz="4900" b="1" dirty="0">
                <a:latin typeface="Arial Narrow" pitchFamily="34" charset="0"/>
              </a:rPr>
            </a:br>
            <a:endParaRPr lang="da-DK" dirty="0"/>
          </a:p>
        </p:txBody>
      </p:sp>
      <p:sp>
        <p:nvSpPr>
          <p:cNvPr id="2055" name="Rectangle 10"/>
          <p:cNvSpPr>
            <a:spLocks noGrp="1" noChangeArrowheads="1"/>
          </p:cNvSpPr>
          <p:nvPr>
            <p:ph idx="1"/>
          </p:nvPr>
        </p:nvSpPr>
        <p:spPr>
          <a:xfrm>
            <a:off x="467544" y="2564904"/>
            <a:ext cx="8435280" cy="4536504"/>
          </a:xfrm>
        </p:spPr>
        <p:txBody>
          <a:bodyPr>
            <a:normAutofit fontScale="62500" lnSpcReduction="20000"/>
          </a:bodyPr>
          <a:lstStyle/>
          <a:p>
            <a:pPr eaLnBrk="1" hangingPunct="1">
              <a:lnSpc>
                <a:spcPct val="80000"/>
              </a:lnSpc>
              <a:buFontTx/>
              <a:buNone/>
            </a:pPr>
            <a:endParaRPr lang="da-DK" sz="1400" dirty="0"/>
          </a:p>
          <a:p>
            <a:pPr eaLnBrk="1" hangingPunct="1">
              <a:lnSpc>
                <a:spcPct val="80000"/>
              </a:lnSpc>
              <a:buFontTx/>
              <a:buNone/>
            </a:pPr>
            <a:r>
              <a:rPr lang="da-DK" sz="2400" b="1" dirty="0"/>
              <a:t> </a:t>
            </a:r>
          </a:p>
          <a:p>
            <a:pPr eaLnBrk="1" hangingPunct="1">
              <a:lnSpc>
                <a:spcPct val="80000"/>
              </a:lnSpc>
              <a:buFontTx/>
              <a:buNone/>
            </a:pPr>
            <a:endParaRPr lang="da-DK" sz="2400" b="1" dirty="0"/>
          </a:p>
          <a:p>
            <a:pPr eaLnBrk="1" hangingPunct="1">
              <a:lnSpc>
                <a:spcPct val="80000"/>
              </a:lnSpc>
              <a:buFontTx/>
              <a:buNone/>
            </a:pPr>
            <a:endParaRPr lang="da-DK" sz="2400" b="1" dirty="0"/>
          </a:p>
          <a:p>
            <a:pPr eaLnBrk="1" hangingPunct="1">
              <a:lnSpc>
                <a:spcPct val="80000"/>
              </a:lnSpc>
              <a:buFontTx/>
              <a:buNone/>
            </a:pPr>
            <a:endParaRPr lang="da-DK" sz="2400" b="1" dirty="0"/>
          </a:p>
          <a:p>
            <a:pPr eaLnBrk="1" hangingPunct="1">
              <a:lnSpc>
                <a:spcPct val="80000"/>
              </a:lnSpc>
              <a:buFontTx/>
              <a:buNone/>
            </a:pPr>
            <a:r>
              <a:rPr lang="da-DK" sz="2400" b="1" dirty="0"/>
              <a:t>		                      </a:t>
            </a:r>
            <a:r>
              <a:rPr lang="da-DK" sz="5800" b="1" dirty="0" err="1">
                <a:solidFill>
                  <a:srgbClr val="002060"/>
                </a:solidFill>
              </a:rPr>
              <a:t>Knowledge</a:t>
            </a:r>
            <a:r>
              <a:rPr lang="da-DK" sz="4500" b="1" dirty="0"/>
              <a:t>	</a:t>
            </a:r>
            <a:r>
              <a:rPr lang="da-DK" sz="3000" b="1" dirty="0"/>
              <a:t>	</a:t>
            </a:r>
          </a:p>
          <a:p>
            <a:pPr eaLnBrk="1" hangingPunct="1">
              <a:lnSpc>
                <a:spcPct val="80000"/>
              </a:lnSpc>
              <a:buFontTx/>
              <a:buNone/>
            </a:pPr>
            <a:r>
              <a:rPr lang="da-DK" sz="3000" b="1" dirty="0">
                <a:solidFill>
                  <a:srgbClr val="002060"/>
                </a:solidFill>
              </a:rPr>
              <a:t>							</a:t>
            </a:r>
            <a:r>
              <a:rPr lang="da-DK" b="1" dirty="0">
                <a:solidFill>
                  <a:srgbClr val="002060"/>
                </a:solidFill>
              </a:rPr>
              <a:t>       </a:t>
            </a:r>
            <a:r>
              <a:rPr lang="da-DK" sz="5800" b="1" dirty="0" err="1">
                <a:solidFill>
                  <a:srgbClr val="002060"/>
                </a:solidFill>
              </a:rPr>
              <a:t>Skills</a:t>
            </a:r>
            <a:endParaRPr lang="da-DK" sz="3600" b="1" dirty="0">
              <a:solidFill>
                <a:srgbClr val="002060"/>
              </a:solidFill>
            </a:endParaRPr>
          </a:p>
          <a:p>
            <a:pPr>
              <a:lnSpc>
                <a:spcPct val="80000"/>
              </a:lnSpc>
            </a:pPr>
            <a:endParaRPr lang="da-DK" sz="2400" dirty="0"/>
          </a:p>
          <a:p>
            <a:pPr>
              <a:lnSpc>
                <a:spcPct val="80000"/>
              </a:lnSpc>
              <a:buNone/>
            </a:pPr>
            <a:r>
              <a:rPr lang="da-DK" sz="2800" b="1" dirty="0">
                <a:solidFill>
                  <a:srgbClr val="FF0000"/>
                </a:solidFill>
              </a:rPr>
              <a:t>					   </a:t>
            </a:r>
            <a:r>
              <a:rPr lang="da-DK" sz="5800" b="1" dirty="0">
                <a:solidFill>
                  <a:srgbClr val="C00000"/>
                </a:solidFill>
                <a:latin typeface="Arial Black" pitchFamily="34" charset="0"/>
              </a:rPr>
              <a:t>Habit</a:t>
            </a:r>
            <a:endParaRPr lang="da-DK" sz="2400" b="1" dirty="0">
              <a:solidFill>
                <a:srgbClr val="C00000"/>
              </a:solidFill>
              <a:latin typeface="Arial Black" pitchFamily="34" charset="0"/>
            </a:endParaRPr>
          </a:p>
          <a:p>
            <a:pPr>
              <a:lnSpc>
                <a:spcPct val="80000"/>
              </a:lnSpc>
              <a:buNone/>
            </a:pPr>
            <a:endParaRPr lang="da-DK" sz="2400" dirty="0"/>
          </a:p>
          <a:p>
            <a:pPr>
              <a:lnSpc>
                <a:spcPct val="80000"/>
              </a:lnSpc>
              <a:buNone/>
            </a:pPr>
            <a:endParaRPr lang="da-DK" sz="2400" dirty="0"/>
          </a:p>
          <a:p>
            <a:pPr>
              <a:lnSpc>
                <a:spcPct val="80000"/>
              </a:lnSpc>
              <a:buNone/>
            </a:pPr>
            <a:endParaRPr lang="da-DK" sz="2400" dirty="0"/>
          </a:p>
          <a:p>
            <a:pPr>
              <a:lnSpc>
                <a:spcPct val="80000"/>
              </a:lnSpc>
              <a:buNone/>
            </a:pPr>
            <a:endParaRPr lang="da-DK" sz="2400" dirty="0"/>
          </a:p>
          <a:p>
            <a:pPr>
              <a:lnSpc>
                <a:spcPct val="80000"/>
              </a:lnSpc>
              <a:buNone/>
            </a:pPr>
            <a:r>
              <a:rPr lang="da-DK" sz="2400" dirty="0"/>
              <a:t>		</a:t>
            </a:r>
          </a:p>
          <a:p>
            <a:pPr>
              <a:lnSpc>
                <a:spcPct val="80000"/>
              </a:lnSpc>
              <a:buNone/>
            </a:pPr>
            <a:endParaRPr lang="da-DK" sz="2400" dirty="0"/>
          </a:p>
          <a:p>
            <a:pPr>
              <a:lnSpc>
                <a:spcPct val="80000"/>
              </a:lnSpc>
              <a:buNone/>
            </a:pPr>
            <a:endParaRPr lang="da-DK" sz="2400" dirty="0"/>
          </a:p>
          <a:p>
            <a:pPr>
              <a:lnSpc>
                <a:spcPct val="80000"/>
              </a:lnSpc>
              <a:buNone/>
            </a:pPr>
            <a:endParaRPr lang="da-DK" sz="2400" b="1" dirty="0"/>
          </a:p>
          <a:p>
            <a:pPr>
              <a:lnSpc>
                <a:spcPct val="80000"/>
              </a:lnSpc>
              <a:buNone/>
            </a:pPr>
            <a:r>
              <a:rPr lang="da-DK" sz="5100" b="1" dirty="0">
                <a:solidFill>
                  <a:srgbClr val="002060"/>
                </a:solidFill>
              </a:rPr>
              <a:t>					   </a:t>
            </a:r>
            <a:r>
              <a:rPr lang="da-DK" sz="5800" b="1" dirty="0">
                <a:solidFill>
                  <a:srgbClr val="002060"/>
                </a:solidFill>
              </a:rPr>
              <a:t>Will</a:t>
            </a:r>
            <a:endParaRPr lang="da-DK" sz="5100" b="1" dirty="0">
              <a:solidFill>
                <a:srgbClr val="002060"/>
              </a:solidFill>
            </a:endParaRPr>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coachcrew.dk/files/billeder/Coachcrew%20Billeder%20web/j0423022.jpg"/>
          <p:cNvPicPr>
            <a:picLocks noChangeAspect="1" noChangeArrowheads="1"/>
          </p:cNvPicPr>
          <p:nvPr/>
        </p:nvPicPr>
        <p:blipFill>
          <a:blip r:embed="rId3" cstate="print"/>
          <a:srcRect l="5608" r="2791" b="21485"/>
          <a:stretch>
            <a:fillRect/>
          </a:stretch>
        </p:blipFill>
        <p:spPr bwMode="auto">
          <a:xfrm>
            <a:off x="5076056" y="2924944"/>
            <a:ext cx="3864429" cy="3312368"/>
          </a:xfrm>
          <a:prstGeom prst="rect">
            <a:avLst/>
          </a:prstGeom>
          <a:noFill/>
        </p:spPr>
      </p:pic>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4" name="Rectangle 12"/>
          <p:cNvSpPr>
            <a:spLocks noGrp="1" noChangeArrowheads="1"/>
          </p:cNvSpPr>
          <p:nvPr>
            <p:ph type="title"/>
          </p:nvPr>
        </p:nvSpPr>
        <p:spPr>
          <a:xfrm>
            <a:off x="1691680" y="1340768"/>
            <a:ext cx="7164288" cy="1143000"/>
          </a:xfrm>
        </p:spPr>
        <p:style>
          <a:lnRef idx="1">
            <a:schemeClr val="dk1"/>
          </a:lnRef>
          <a:fillRef idx="1002">
            <a:schemeClr val="lt1"/>
          </a:fillRef>
          <a:effectRef idx="1">
            <a:schemeClr val="dk1"/>
          </a:effectRef>
          <a:fontRef idx="minor">
            <a:schemeClr val="dk1"/>
          </a:fontRef>
        </p:style>
        <p:txBody>
          <a:bodyPr>
            <a:normAutofit/>
          </a:bodyPr>
          <a:lstStyle/>
          <a:p>
            <a:r>
              <a:rPr lang="da-DK" b="1" dirty="0">
                <a:latin typeface="Arial Narrow" pitchFamily="34" charset="0"/>
              </a:rPr>
              <a:t>Habit 1.                 </a:t>
            </a:r>
            <a:r>
              <a:rPr lang="da-DK" b="1" dirty="0" err="1">
                <a:latin typeface="Arial Narrow" pitchFamily="34" charset="0"/>
              </a:rPr>
              <a:t>Be</a:t>
            </a:r>
            <a:r>
              <a:rPr lang="da-DK" b="1" dirty="0">
                <a:latin typeface="Arial Narrow" pitchFamily="34" charset="0"/>
              </a:rPr>
              <a:t> </a:t>
            </a:r>
            <a:r>
              <a:rPr lang="da-DK" b="1" dirty="0" err="1">
                <a:latin typeface="Arial Narrow" pitchFamily="34" charset="0"/>
              </a:rPr>
              <a:t>proactive</a:t>
            </a:r>
            <a:endParaRPr lang="da-DK" b="1" dirty="0">
              <a:latin typeface="Arial Narrow" pitchFamily="34" charset="0"/>
            </a:endParaRPr>
          </a:p>
        </p:txBody>
      </p:sp>
      <p:sp>
        <p:nvSpPr>
          <p:cNvPr id="2055" name="Rectangle 10"/>
          <p:cNvSpPr>
            <a:spLocks noGrp="1" noChangeArrowheads="1"/>
          </p:cNvSpPr>
          <p:nvPr>
            <p:ph type="body" idx="4294967295"/>
          </p:nvPr>
        </p:nvSpPr>
        <p:spPr>
          <a:xfrm>
            <a:off x="0" y="2609850"/>
            <a:ext cx="8892479" cy="4248150"/>
          </a:xfrm>
        </p:spPr>
        <p:txBody>
          <a:bodyPr>
            <a:normAutofit fontScale="92500" lnSpcReduction="10000"/>
          </a:bodyPr>
          <a:lstStyle/>
          <a:p>
            <a:pPr eaLnBrk="1" hangingPunct="1">
              <a:lnSpc>
                <a:spcPct val="80000"/>
              </a:lnSpc>
              <a:buFontTx/>
              <a:buNone/>
            </a:pPr>
            <a:endParaRPr lang="da-DK" sz="1400" dirty="0"/>
          </a:p>
          <a:p>
            <a:pPr algn="ctr" eaLnBrk="1" hangingPunct="1">
              <a:lnSpc>
                <a:spcPct val="80000"/>
              </a:lnSpc>
              <a:buFontTx/>
              <a:buNone/>
            </a:pPr>
            <a:r>
              <a:rPr lang="da-DK" sz="2000" dirty="0"/>
              <a:t>. </a:t>
            </a:r>
          </a:p>
          <a:p>
            <a:pPr>
              <a:lnSpc>
                <a:spcPct val="80000"/>
              </a:lnSpc>
            </a:pPr>
            <a:r>
              <a:rPr lang="en-US" sz="3500" dirty="0">
                <a:latin typeface="Arial Narrow" pitchFamily="34" charset="0"/>
              </a:rPr>
              <a:t>Take the initiative</a:t>
            </a:r>
          </a:p>
          <a:p>
            <a:pPr>
              <a:lnSpc>
                <a:spcPct val="80000"/>
              </a:lnSpc>
            </a:pPr>
            <a:r>
              <a:rPr lang="en-US" sz="3500" dirty="0">
                <a:latin typeface="Arial Narrow" pitchFamily="34" charset="0"/>
              </a:rPr>
              <a:t>Keep your promises</a:t>
            </a:r>
          </a:p>
          <a:p>
            <a:pPr>
              <a:lnSpc>
                <a:spcPct val="80000"/>
              </a:lnSpc>
            </a:pPr>
            <a:r>
              <a:rPr lang="en-US" sz="3500" dirty="0">
                <a:latin typeface="Arial Narrow" pitchFamily="34" charset="0"/>
              </a:rPr>
              <a:t>Take your responsibility </a:t>
            </a:r>
          </a:p>
          <a:p>
            <a:pPr>
              <a:lnSpc>
                <a:spcPct val="80000"/>
              </a:lnSpc>
            </a:pPr>
            <a:r>
              <a:rPr lang="en-US" sz="3500" dirty="0">
                <a:latin typeface="Arial Narrow" pitchFamily="34" charset="0"/>
              </a:rPr>
              <a:t>Influence results in a </a:t>
            </a:r>
          </a:p>
          <a:p>
            <a:pPr>
              <a:lnSpc>
                <a:spcPct val="80000"/>
              </a:lnSpc>
              <a:buNone/>
            </a:pPr>
            <a:r>
              <a:rPr lang="en-US" sz="3500" dirty="0">
                <a:latin typeface="Arial Narrow" pitchFamily="34" charset="0"/>
              </a:rPr>
              <a:t>                         positive direction</a:t>
            </a:r>
          </a:p>
          <a:p>
            <a:pPr>
              <a:lnSpc>
                <a:spcPct val="80000"/>
              </a:lnSpc>
            </a:pPr>
            <a:endParaRPr lang="da-DK" dirty="0">
              <a:latin typeface="Arial Narrow" pitchFamily="34" charset="0"/>
            </a:endParaRPr>
          </a:p>
          <a:p>
            <a:pPr eaLnBrk="1" hangingPunct="1">
              <a:lnSpc>
                <a:spcPct val="80000"/>
              </a:lnSpc>
            </a:pPr>
            <a:endParaRPr lang="da-DK" dirty="0"/>
          </a:p>
          <a:p>
            <a:pPr eaLnBrk="1" hangingPunct="1">
              <a:lnSpc>
                <a:spcPct val="80000"/>
              </a:lnSpc>
              <a:buNone/>
            </a:pPr>
            <a:endParaRPr lang="da-DK" dirty="0"/>
          </a:p>
          <a:p>
            <a:pPr>
              <a:lnSpc>
                <a:spcPct val="80000"/>
              </a:lnSpc>
              <a:buNone/>
            </a:pPr>
            <a:r>
              <a:rPr lang="en-US" sz="2400" b="1" dirty="0">
                <a:latin typeface="Arial Narrow" pitchFamily="34" charset="0"/>
              </a:rPr>
              <a:t>“if you always go in others footsteps you'll never be in front”</a:t>
            </a:r>
            <a:endParaRPr lang="da-DK" dirty="0"/>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2054" name="Rectangle 12"/>
          <p:cNvSpPr>
            <a:spLocks noGrp="1" noChangeArrowheads="1"/>
          </p:cNvSpPr>
          <p:nvPr>
            <p:ph type="title"/>
          </p:nvPr>
        </p:nvSpPr>
        <p:spPr>
          <a:xfrm>
            <a:off x="1619672" y="1340768"/>
            <a:ext cx="7272808" cy="1143000"/>
          </a:xfrm>
          <a:effectLst>
            <a:outerShdw blurRad="40000" dist="20000" dir="5400000" rotWithShape="0">
              <a:srgbClr val="000000">
                <a:alpha val="38000"/>
              </a:srgbClr>
            </a:outerShdw>
          </a:effectLst>
        </p:spPr>
        <p:style>
          <a:lnRef idx="1">
            <a:schemeClr val="dk1"/>
          </a:lnRef>
          <a:fillRef idx="1002">
            <a:schemeClr val="lt1"/>
          </a:fillRef>
          <a:effectRef idx="1">
            <a:schemeClr val="dk1"/>
          </a:effectRef>
          <a:fontRef idx="minor">
            <a:schemeClr val="dk1"/>
          </a:fontRef>
        </p:style>
        <p:txBody>
          <a:bodyPr>
            <a:normAutofit/>
          </a:bodyPr>
          <a:lstStyle/>
          <a:p>
            <a:r>
              <a:rPr lang="da-DK" b="1" dirty="0">
                <a:latin typeface="Arial Narrow" pitchFamily="34" charset="0"/>
              </a:rPr>
              <a:t>Habit 2.          Begin with the end</a:t>
            </a:r>
            <a:endParaRPr lang="da-DK" sz="4000" b="1" dirty="0">
              <a:latin typeface="Arial Narrow" pitchFamily="34" charset="0"/>
            </a:endParaRPr>
          </a:p>
        </p:txBody>
      </p:sp>
      <p:sp>
        <p:nvSpPr>
          <p:cNvPr id="2055" name="Rectangle 10"/>
          <p:cNvSpPr>
            <a:spLocks noGrp="1" noChangeArrowheads="1"/>
          </p:cNvSpPr>
          <p:nvPr>
            <p:ph type="body" idx="4294967295"/>
          </p:nvPr>
        </p:nvSpPr>
        <p:spPr>
          <a:xfrm>
            <a:off x="0" y="2276872"/>
            <a:ext cx="8964613" cy="4248150"/>
          </a:xfrm>
        </p:spPr>
        <p:txBody>
          <a:bodyPr>
            <a:normAutofit lnSpcReduction="10000"/>
          </a:bodyPr>
          <a:lstStyle/>
          <a:p>
            <a:pPr eaLnBrk="1" hangingPunct="1">
              <a:lnSpc>
                <a:spcPct val="80000"/>
              </a:lnSpc>
              <a:buFontTx/>
              <a:buNone/>
            </a:pPr>
            <a:endParaRPr lang="da-DK" sz="1400" dirty="0"/>
          </a:p>
          <a:p>
            <a:pPr algn="ctr" eaLnBrk="1" hangingPunct="1">
              <a:lnSpc>
                <a:spcPct val="80000"/>
              </a:lnSpc>
              <a:buFontTx/>
              <a:buNone/>
            </a:pPr>
            <a:endParaRPr lang="da-DK" sz="2000" dirty="0"/>
          </a:p>
          <a:p>
            <a:pPr>
              <a:lnSpc>
                <a:spcPct val="80000"/>
              </a:lnSpc>
            </a:pPr>
            <a:endParaRPr lang="en-US" dirty="0">
              <a:latin typeface="Arial Narrow" pitchFamily="34" charset="0"/>
            </a:endParaRPr>
          </a:p>
          <a:p>
            <a:pPr>
              <a:lnSpc>
                <a:spcPct val="80000"/>
              </a:lnSpc>
            </a:pPr>
            <a:r>
              <a:rPr lang="en-US" dirty="0">
                <a:latin typeface="Arial Narrow" pitchFamily="34" charset="0"/>
              </a:rPr>
              <a:t>Develop a vision </a:t>
            </a:r>
          </a:p>
          <a:p>
            <a:pPr>
              <a:lnSpc>
                <a:spcPct val="80000"/>
              </a:lnSpc>
            </a:pPr>
            <a:r>
              <a:rPr lang="en-US" dirty="0">
                <a:latin typeface="Arial Narrow" pitchFamily="34" charset="0"/>
              </a:rPr>
              <a:t>Define and clarify your personal mission </a:t>
            </a:r>
          </a:p>
          <a:p>
            <a:pPr>
              <a:lnSpc>
                <a:spcPct val="80000"/>
              </a:lnSpc>
            </a:pPr>
            <a:r>
              <a:rPr lang="en-US" dirty="0">
                <a:latin typeface="Arial Narrow" pitchFamily="34" charset="0"/>
              </a:rPr>
              <a:t>Define personal and team goals </a:t>
            </a:r>
          </a:p>
          <a:p>
            <a:pPr>
              <a:lnSpc>
                <a:spcPct val="80000"/>
              </a:lnSpc>
            </a:pPr>
            <a:r>
              <a:rPr lang="en-US" dirty="0">
                <a:latin typeface="Arial Narrow" pitchFamily="34" charset="0"/>
              </a:rPr>
              <a:t>Define main priorities </a:t>
            </a:r>
          </a:p>
          <a:p>
            <a:pPr>
              <a:lnSpc>
                <a:spcPct val="80000"/>
              </a:lnSpc>
            </a:pPr>
            <a:r>
              <a:rPr lang="en-US" dirty="0">
                <a:latin typeface="Arial Narrow" pitchFamily="34" charset="0"/>
              </a:rPr>
              <a:t>Focus on results</a:t>
            </a:r>
            <a:endParaRPr lang="da-DK" dirty="0">
              <a:latin typeface="Arial Narrow" pitchFamily="34" charset="0"/>
            </a:endParaRPr>
          </a:p>
          <a:p>
            <a:pPr>
              <a:lnSpc>
                <a:spcPct val="80000"/>
              </a:lnSpc>
              <a:buNone/>
            </a:pPr>
            <a:endParaRPr lang="da-DK" sz="2400" b="1" dirty="0">
              <a:latin typeface="Arial Narrow" pitchFamily="34" charset="0"/>
            </a:endParaRPr>
          </a:p>
          <a:p>
            <a:pPr>
              <a:lnSpc>
                <a:spcPct val="80000"/>
              </a:lnSpc>
              <a:buNone/>
            </a:pPr>
            <a:endParaRPr lang="da-DK" sz="2400" b="1" dirty="0">
              <a:latin typeface="Arial Narrow" pitchFamily="34" charset="0"/>
            </a:endParaRPr>
          </a:p>
          <a:p>
            <a:pPr>
              <a:lnSpc>
                <a:spcPct val="80000"/>
              </a:lnSpc>
              <a:buNone/>
            </a:pPr>
            <a:r>
              <a:rPr lang="en-US" sz="2400" b="1" dirty="0">
                <a:latin typeface="Arial Narrow" pitchFamily="34" charset="0"/>
              </a:rPr>
              <a:t>"Successful organizations defines first what they would like to achieve"</a:t>
            </a:r>
            <a:endParaRPr lang="da-DK" sz="2400" b="1" dirty="0">
              <a:latin typeface="Arial Narrow" pitchFamily="34" charset="0"/>
            </a:endParaRPr>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pic>
        <p:nvPicPr>
          <p:cNvPr id="12290" name="Picture 2" descr="http://t3.gstatic.com/images?q=tbn:ANd9GcQm32fdkTkx_5Phk44eBZ8SpJ7u-CP98wcy4vHuD-fN4HUAQMzbbg"/>
          <p:cNvPicPr>
            <a:picLocks noChangeAspect="1" noChangeArrowheads="1"/>
          </p:cNvPicPr>
          <p:nvPr/>
        </p:nvPicPr>
        <p:blipFill>
          <a:blip r:embed="rId4" cstate="print"/>
          <a:srcRect/>
          <a:stretch>
            <a:fillRect/>
          </a:stretch>
        </p:blipFill>
        <p:spPr bwMode="auto">
          <a:xfrm>
            <a:off x="7668344" y="2636912"/>
            <a:ext cx="1247775" cy="330708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2054" name="Rectangle 12"/>
          <p:cNvSpPr>
            <a:spLocks noGrp="1" noChangeArrowheads="1"/>
          </p:cNvSpPr>
          <p:nvPr>
            <p:ph type="title"/>
          </p:nvPr>
        </p:nvSpPr>
        <p:spPr>
          <a:xfrm>
            <a:off x="1547664" y="1412776"/>
            <a:ext cx="7344816" cy="1143000"/>
          </a:xfrm>
        </p:spPr>
        <p:style>
          <a:lnRef idx="1">
            <a:schemeClr val="dk1"/>
          </a:lnRef>
          <a:fillRef idx="1002">
            <a:schemeClr val="lt1"/>
          </a:fillRef>
          <a:effectRef idx="1">
            <a:schemeClr val="dk1"/>
          </a:effectRef>
          <a:fontRef idx="minor">
            <a:schemeClr val="dk1"/>
          </a:fontRef>
        </p:style>
        <p:txBody>
          <a:bodyPr>
            <a:noAutofit/>
          </a:bodyPr>
          <a:lstStyle/>
          <a:p>
            <a:r>
              <a:rPr lang="da-DK" sz="4800" b="1" dirty="0">
                <a:latin typeface="Arial Narrow" pitchFamily="34" charset="0"/>
              </a:rPr>
              <a:t>Habit 3.     Put </a:t>
            </a:r>
            <a:r>
              <a:rPr lang="da-DK" sz="4800" b="1" dirty="0" err="1">
                <a:latin typeface="Arial Narrow" pitchFamily="34" charset="0"/>
              </a:rPr>
              <a:t>first</a:t>
            </a:r>
            <a:r>
              <a:rPr lang="da-DK" sz="4800" b="1" dirty="0">
                <a:latin typeface="Arial Narrow" pitchFamily="34" charset="0"/>
              </a:rPr>
              <a:t> </a:t>
            </a:r>
            <a:r>
              <a:rPr lang="da-DK" sz="4800" b="1" dirty="0" err="1">
                <a:latin typeface="Arial Narrow" pitchFamily="34" charset="0"/>
              </a:rPr>
              <a:t>things</a:t>
            </a:r>
            <a:r>
              <a:rPr lang="da-DK" sz="4800" b="1" dirty="0">
                <a:latin typeface="Arial Narrow" pitchFamily="34" charset="0"/>
              </a:rPr>
              <a:t> </a:t>
            </a:r>
            <a:r>
              <a:rPr lang="da-DK" sz="4800" b="1" dirty="0" err="1">
                <a:latin typeface="Arial Narrow" pitchFamily="34" charset="0"/>
              </a:rPr>
              <a:t>first</a:t>
            </a:r>
            <a:endParaRPr lang="da-DK" b="1" dirty="0">
              <a:latin typeface="Arial Narrow" pitchFamily="34" charset="0"/>
            </a:endParaRPr>
          </a:p>
        </p:txBody>
      </p:sp>
      <p:sp>
        <p:nvSpPr>
          <p:cNvPr id="12" name="Pladsholder til indhold 11"/>
          <p:cNvSpPr>
            <a:spLocks noGrp="1"/>
          </p:cNvSpPr>
          <p:nvPr>
            <p:ph sz="half" idx="2"/>
          </p:nvPr>
        </p:nvSpPr>
        <p:spPr>
          <a:xfrm>
            <a:off x="395536" y="3068960"/>
            <a:ext cx="6840760" cy="3600400"/>
          </a:xfrm>
        </p:spPr>
        <p:txBody>
          <a:bodyPr>
            <a:normAutofit lnSpcReduction="10000"/>
          </a:bodyPr>
          <a:lstStyle/>
          <a:p>
            <a:r>
              <a:rPr lang="en-US" sz="3200" dirty="0">
                <a:latin typeface="Arial Narrow" pitchFamily="34" charset="0"/>
              </a:rPr>
              <a:t>Follow the strategy </a:t>
            </a:r>
          </a:p>
          <a:p>
            <a:r>
              <a:rPr lang="en-US" sz="3200" dirty="0">
                <a:latin typeface="Arial Narrow" pitchFamily="34" charset="0"/>
              </a:rPr>
              <a:t>Focus on the essentials</a:t>
            </a:r>
          </a:p>
          <a:p>
            <a:r>
              <a:rPr lang="en-US" sz="3200" dirty="0">
                <a:latin typeface="Arial Narrow" pitchFamily="34" charset="0"/>
              </a:rPr>
              <a:t>Prioritize your activities </a:t>
            </a:r>
          </a:p>
          <a:p>
            <a:r>
              <a:rPr lang="en-US" sz="3200" dirty="0">
                <a:latin typeface="Arial Narrow" pitchFamily="34" charset="0"/>
              </a:rPr>
              <a:t>Use planning tools</a:t>
            </a:r>
            <a:endParaRPr lang="da-DK" sz="3200" dirty="0">
              <a:latin typeface="Arial Narrow" pitchFamily="34" charset="0"/>
            </a:endParaRPr>
          </a:p>
          <a:p>
            <a:endParaRPr lang="da-DK" sz="3200" dirty="0">
              <a:latin typeface="Arial Narrow" pitchFamily="34" charset="0"/>
            </a:endParaRPr>
          </a:p>
          <a:p>
            <a:pPr>
              <a:buNone/>
            </a:pPr>
            <a:r>
              <a:rPr lang="en-US" sz="2600" b="1" dirty="0">
                <a:latin typeface="Arial Narrow" pitchFamily="34" charset="0"/>
              </a:rPr>
              <a:t>Things that matter most must never be overridden in favor of things, which means less"</a:t>
            </a:r>
            <a:endParaRPr lang="da-DK" sz="3200" dirty="0">
              <a:latin typeface="Arial Narrow" pitchFamily="34" charset="0"/>
            </a:endParaRPr>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pic>
        <p:nvPicPr>
          <p:cNvPr id="8194" name="Picture 2" descr="http://t3.gstatic.com/images?q=tbn:ANd9GcQgREuXvB9d_kGqdUXEzF8UtgI7DXxgSFrNlNL5WAJzAvOOcFNc"/>
          <p:cNvPicPr>
            <a:picLocks noChangeAspect="1" noChangeArrowheads="1"/>
          </p:cNvPicPr>
          <p:nvPr/>
        </p:nvPicPr>
        <p:blipFill>
          <a:blip r:embed="rId4" cstate="print">
            <a:clrChange>
              <a:clrFrom>
                <a:srgbClr val="FEFEFE"/>
              </a:clrFrom>
              <a:clrTo>
                <a:srgbClr val="FEFEFE">
                  <a:alpha val="0"/>
                </a:srgbClr>
              </a:clrTo>
            </a:clrChange>
          </a:blip>
          <a:srcRect l="13351" r="10993"/>
          <a:stretch>
            <a:fillRect/>
          </a:stretch>
        </p:blipFill>
        <p:spPr bwMode="auto">
          <a:xfrm>
            <a:off x="5943809" y="2564904"/>
            <a:ext cx="3200191" cy="316835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2054" name="Rectangle 12"/>
          <p:cNvSpPr>
            <a:spLocks noGrp="1" noChangeArrowheads="1"/>
          </p:cNvSpPr>
          <p:nvPr>
            <p:ph type="title"/>
          </p:nvPr>
        </p:nvSpPr>
        <p:spPr>
          <a:xfrm>
            <a:off x="2195736" y="1196752"/>
            <a:ext cx="6192688" cy="999082"/>
          </a:xfrm>
        </p:spPr>
        <p:txBody>
          <a:bodyPr>
            <a:normAutofit/>
          </a:bodyPr>
          <a:lstStyle/>
          <a:p>
            <a:pPr eaLnBrk="1" hangingPunct="1"/>
            <a:r>
              <a:rPr lang="da-DK" sz="3900" b="1" dirty="0" err="1">
                <a:latin typeface="Arial Narrow" pitchFamily="34" charset="0"/>
              </a:rPr>
              <a:t>Planning</a:t>
            </a:r>
            <a:r>
              <a:rPr lang="da-DK" sz="3900" b="1" dirty="0">
                <a:latin typeface="Arial Narrow" pitchFamily="34" charset="0"/>
              </a:rPr>
              <a:t> </a:t>
            </a:r>
            <a:r>
              <a:rPr lang="da-DK" sz="3900" b="1" dirty="0" err="1">
                <a:latin typeface="Arial Narrow" pitchFamily="34" charset="0"/>
              </a:rPr>
              <a:t>tool</a:t>
            </a:r>
            <a:endParaRPr lang="da-DK" sz="3900" b="1" dirty="0">
              <a:latin typeface="Arial Narrow" pitchFamily="34" charset="0"/>
            </a:endParaRPr>
          </a:p>
        </p:txBody>
      </p:sp>
      <p:sp>
        <p:nvSpPr>
          <p:cNvPr id="2055" name="Rectangle 10"/>
          <p:cNvSpPr>
            <a:spLocks noGrp="1" noChangeArrowheads="1"/>
          </p:cNvSpPr>
          <p:nvPr>
            <p:ph type="body" idx="4294967295"/>
          </p:nvPr>
        </p:nvSpPr>
        <p:spPr>
          <a:xfrm>
            <a:off x="0" y="2609850"/>
            <a:ext cx="8964613" cy="4248150"/>
          </a:xfrm>
        </p:spPr>
        <p:txBody>
          <a:bodyPr/>
          <a:lstStyle/>
          <a:p>
            <a:pPr eaLnBrk="1" hangingPunct="1">
              <a:lnSpc>
                <a:spcPct val="80000"/>
              </a:lnSpc>
              <a:buFontTx/>
              <a:buNone/>
            </a:pPr>
            <a:endParaRPr lang="da-DK" sz="1400" dirty="0"/>
          </a:p>
          <a:p>
            <a:pPr algn="ctr" eaLnBrk="1" hangingPunct="1">
              <a:lnSpc>
                <a:spcPct val="80000"/>
              </a:lnSpc>
              <a:buFontTx/>
              <a:buNone/>
            </a:pPr>
            <a:r>
              <a:rPr lang="da-DK" sz="2000" dirty="0"/>
              <a:t>. </a:t>
            </a:r>
          </a:p>
          <a:p>
            <a:pPr eaLnBrk="1" hangingPunct="1">
              <a:lnSpc>
                <a:spcPct val="80000"/>
              </a:lnSpc>
            </a:pPr>
            <a:endParaRPr lang="da-DK" sz="2000" dirty="0"/>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graphicFrame>
        <p:nvGraphicFramePr>
          <p:cNvPr id="9" name="Tabel 8"/>
          <p:cNvGraphicFramePr>
            <a:graphicFrameLocks noGrp="1"/>
          </p:cNvGraphicFramePr>
          <p:nvPr/>
        </p:nvGraphicFramePr>
        <p:xfrm>
          <a:off x="1115615" y="2204864"/>
          <a:ext cx="6696744" cy="4176463"/>
        </p:xfrm>
        <a:graphic>
          <a:graphicData uri="http://schemas.openxmlformats.org/drawingml/2006/table">
            <a:tbl>
              <a:tblPr firstRow="1" bandRow="1">
                <a:tableStyleId>{5C22544A-7EE6-4342-B048-85BDC9FD1C3A}</a:tableStyleId>
              </a:tblPr>
              <a:tblGrid>
                <a:gridCol w="815962">
                  <a:extLst>
                    <a:ext uri="{9D8B030D-6E8A-4147-A177-3AD203B41FA5}">
                      <a16:colId xmlns:a16="http://schemas.microsoft.com/office/drawing/2014/main" val="20000"/>
                    </a:ext>
                  </a:extLst>
                </a:gridCol>
                <a:gridCol w="2753879">
                  <a:extLst>
                    <a:ext uri="{9D8B030D-6E8A-4147-A177-3AD203B41FA5}">
                      <a16:colId xmlns:a16="http://schemas.microsoft.com/office/drawing/2014/main" val="20001"/>
                    </a:ext>
                  </a:extLst>
                </a:gridCol>
                <a:gridCol w="3126903">
                  <a:extLst>
                    <a:ext uri="{9D8B030D-6E8A-4147-A177-3AD203B41FA5}">
                      <a16:colId xmlns:a16="http://schemas.microsoft.com/office/drawing/2014/main" val="20002"/>
                    </a:ext>
                  </a:extLst>
                </a:gridCol>
              </a:tblGrid>
              <a:tr h="1641770">
                <a:tc>
                  <a:txBody>
                    <a:bodyPr/>
                    <a:lstStyle/>
                    <a:p>
                      <a:pPr algn="ctr"/>
                      <a:r>
                        <a:rPr lang="da-DK" dirty="0" err="1">
                          <a:latin typeface="Arial" pitchFamily="34" charset="0"/>
                          <a:cs typeface="Arial" pitchFamily="34" charset="0"/>
                        </a:rPr>
                        <a:t>Important</a:t>
                      </a:r>
                      <a:endParaRPr lang="da-DK" dirty="0">
                        <a:latin typeface="Arial" pitchFamily="34" charset="0"/>
                        <a:cs typeface="Arial" pitchFamily="34" charset="0"/>
                      </a:endParaRPr>
                    </a:p>
                  </a:txBody>
                  <a:tcPr vert="vert">
                    <a:solidFill>
                      <a:srgbClr val="C00000"/>
                    </a:solidFill>
                  </a:tcPr>
                </a:tc>
                <a:tc>
                  <a:txBody>
                    <a:bodyPr/>
                    <a:lstStyle/>
                    <a:p>
                      <a:endParaRPr lang="da-DK" dirty="0"/>
                    </a:p>
                  </a:txBody>
                  <a:tcPr>
                    <a:solidFill>
                      <a:schemeClr val="accent1">
                        <a:lumMod val="40000"/>
                        <a:lumOff val="60000"/>
                      </a:schemeClr>
                    </a:solidFill>
                  </a:tcPr>
                </a:tc>
                <a:tc>
                  <a:txBody>
                    <a:bodyPr/>
                    <a:lstStyle/>
                    <a:p>
                      <a:endParaRPr lang="da-DK"/>
                    </a:p>
                  </a:txBody>
                  <a:tcPr/>
                </a:tc>
                <a:extLst>
                  <a:ext uri="{0D108BD9-81ED-4DB2-BD59-A6C34878D82A}">
                    <a16:rowId xmlns:a16="http://schemas.microsoft.com/office/drawing/2014/main" val="10000"/>
                  </a:ext>
                </a:extLst>
              </a:tr>
              <a:tr h="1828856">
                <a:tc>
                  <a:txBody>
                    <a:bodyPr/>
                    <a:lstStyle/>
                    <a:p>
                      <a:pPr algn="ctr"/>
                      <a:r>
                        <a:rPr lang="da-DK" b="1" dirty="0">
                          <a:latin typeface="Arial" pitchFamily="34" charset="0"/>
                          <a:cs typeface="Arial" pitchFamily="34" charset="0"/>
                        </a:rPr>
                        <a:t>Not </a:t>
                      </a:r>
                      <a:r>
                        <a:rPr lang="da-DK" b="1" dirty="0" err="1">
                          <a:latin typeface="Arial" pitchFamily="34" charset="0"/>
                          <a:cs typeface="Arial" pitchFamily="34" charset="0"/>
                        </a:rPr>
                        <a:t>important</a:t>
                      </a:r>
                      <a:endParaRPr lang="da-DK" b="1" dirty="0">
                        <a:latin typeface="Arial" pitchFamily="34" charset="0"/>
                        <a:cs typeface="Arial" pitchFamily="34" charset="0"/>
                      </a:endParaRPr>
                    </a:p>
                  </a:txBody>
                  <a:tcPr vert="vert">
                    <a:solidFill>
                      <a:schemeClr val="accent2">
                        <a:lumMod val="60000"/>
                        <a:lumOff val="40000"/>
                      </a:schemeClr>
                    </a:solidFill>
                  </a:tcPr>
                </a:tc>
                <a:tc>
                  <a:txBody>
                    <a:bodyPr/>
                    <a:lstStyle/>
                    <a:p>
                      <a:endParaRPr lang="da-DK" dirty="0"/>
                    </a:p>
                  </a:txBody>
                  <a:tcPr>
                    <a:solidFill>
                      <a:schemeClr val="bg1">
                        <a:lumMod val="75000"/>
                      </a:schemeClr>
                    </a:solidFill>
                  </a:tcPr>
                </a:tc>
                <a:tc>
                  <a:txBody>
                    <a:bodyPr/>
                    <a:lstStyle/>
                    <a:p>
                      <a:endParaRPr lang="da-DK" dirty="0"/>
                    </a:p>
                  </a:txBody>
                  <a:tcPr>
                    <a:solidFill>
                      <a:srgbClr val="92D050"/>
                    </a:solidFill>
                  </a:tcPr>
                </a:tc>
                <a:extLst>
                  <a:ext uri="{0D108BD9-81ED-4DB2-BD59-A6C34878D82A}">
                    <a16:rowId xmlns:a16="http://schemas.microsoft.com/office/drawing/2014/main" val="10001"/>
                  </a:ext>
                </a:extLst>
              </a:tr>
              <a:tr h="705837">
                <a:tc>
                  <a:txBody>
                    <a:bodyPr/>
                    <a:lstStyle/>
                    <a:p>
                      <a:endParaRPr lang="da-DK"/>
                    </a:p>
                  </a:txBody>
                  <a:tcPr/>
                </a:tc>
                <a:tc>
                  <a:txBody>
                    <a:bodyPr/>
                    <a:lstStyle/>
                    <a:p>
                      <a:pPr algn="ctr"/>
                      <a:r>
                        <a:rPr lang="da-DK" b="1" dirty="0">
                          <a:latin typeface="Arial" pitchFamily="34" charset="0"/>
                          <a:cs typeface="Arial" pitchFamily="34" charset="0"/>
                        </a:rPr>
                        <a:t>Not </a:t>
                      </a:r>
                      <a:r>
                        <a:rPr lang="da-DK" b="1" dirty="0" err="1">
                          <a:latin typeface="Arial" pitchFamily="34" charset="0"/>
                          <a:cs typeface="Arial" pitchFamily="34" charset="0"/>
                        </a:rPr>
                        <a:t>urgent</a:t>
                      </a:r>
                      <a:endParaRPr lang="da-DK" b="1" dirty="0">
                        <a:latin typeface="Arial" pitchFamily="34" charset="0"/>
                        <a:cs typeface="Arial" pitchFamily="34" charset="0"/>
                      </a:endParaRPr>
                    </a:p>
                  </a:txBody>
                  <a:tcPr/>
                </a:tc>
                <a:tc>
                  <a:txBody>
                    <a:bodyPr/>
                    <a:lstStyle/>
                    <a:p>
                      <a:pPr algn="ctr"/>
                      <a:r>
                        <a:rPr lang="da-DK" b="1" dirty="0" err="1"/>
                        <a:t>Urgent</a:t>
                      </a:r>
                      <a:endParaRPr lang="da-DK" b="1"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descr="http://ing.dk/modules/xphoto/cache/72/22345_460_460.jpg"/>
          <p:cNvPicPr>
            <a:picLocks noChangeAspect="1" noChangeArrowheads="1"/>
          </p:cNvPicPr>
          <p:nvPr/>
        </p:nvPicPr>
        <p:blipFill>
          <a:blip r:embed="rId3" cstate="print">
            <a:lum bright="-10000" contrast="10000"/>
          </a:blip>
          <a:srcRect l="8800" r="4097"/>
          <a:stretch>
            <a:fillRect/>
          </a:stretch>
        </p:blipFill>
        <p:spPr bwMode="auto">
          <a:xfrm>
            <a:off x="4697990" y="2564904"/>
            <a:ext cx="4446010" cy="3384376"/>
          </a:xfrm>
          <a:prstGeom prst="rect">
            <a:avLst/>
          </a:prstGeom>
          <a:noFill/>
        </p:spPr>
      </p:pic>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9" name="Titel 8"/>
          <p:cNvSpPr>
            <a:spLocks noGrp="1"/>
          </p:cNvSpPr>
          <p:nvPr>
            <p:ph type="title"/>
          </p:nvPr>
        </p:nvSpPr>
        <p:spPr>
          <a:xfrm>
            <a:off x="1835696" y="1412776"/>
            <a:ext cx="7077472" cy="1143000"/>
          </a:xfrm>
        </p:spPr>
        <p:style>
          <a:lnRef idx="1">
            <a:schemeClr val="dk1"/>
          </a:lnRef>
          <a:fillRef idx="1002">
            <a:schemeClr val="lt1"/>
          </a:fillRef>
          <a:effectRef idx="1">
            <a:schemeClr val="dk1"/>
          </a:effectRef>
          <a:fontRef idx="minor">
            <a:schemeClr val="dk1"/>
          </a:fontRef>
        </p:style>
        <p:txBody>
          <a:bodyPr>
            <a:normAutofit/>
          </a:bodyPr>
          <a:lstStyle/>
          <a:p>
            <a:r>
              <a:rPr lang="da-DK" b="1" dirty="0">
                <a:latin typeface="Arial Narrow" pitchFamily="34" charset="0"/>
              </a:rPr>
              <a:t>Habit 4.          </a:t>
            </a:r>
            <a:r>
              <a:rPr lang="da-DK" b="1" dirty="0" err="1">
                <a:latin typeface="Arial Narrow" pitchFamily="34" charset="0"/>
              </a:rPr>
              <a:t>Think</a:t>
            </a:r>
            <a:r>
              <a:rPr lang="da-DK" b="1" dirty="0">
                <a:latin typeface="Arial Narrow" pitchFamily="34" charset="0"/>
              </a:rPr>
              <a:t> </a:t>
            </a:r>
            <a:r>
              <a:rPr lang="da-DK" b="1" dirty="0" err="1">
                <a:latin typeface="Arial Narrow" pitchFamily="34" charset="0"/>
              </a:rPr>
              <a:t>win-win</a:t>
            </a:r>
            <a:endParaRPr lang="da-DK" dirty="0"/>
          </a:p>
        </p:txBody>
      </p:sp>
      <p:sp>
        <p:nvSpPr>
          <p:cNvPr id="2055" name="Rectangle 10"/>
          <p:cNvSpPr>
            <a:spLocks noGrp="1" noChangeArrowheads="1"/>
          </p:cNvSpPr>
          <p:nvPr>
            <p:ph sz="half" idx="1"/>
          </p:nvPr>
        </p:nvSpPr>
        <p:spPr/>
        <p:txBody>
          <a:bodyPr>
            <a:normAutofit fontScale="92500" lnSpcReduction="10000"/>
          </a:bodyPr>
          <a:lstStyle/>
          <a:p>
            <a:pPr eaLnBrk="1" hangingPunct="1">
              <a:lnSpc>
                <a:spcPct val="80000"/>
              </a:lnSpc>
              <a:buFontTx/>
              <a:buNone/>
            </a:pPr>
            <a:endParaRPr lang="da-DK" sz="1400" dirty="0"/>
          </a:p>
          <a:p>
            <a:pPr algn="ctr" eaLnBrk="1" hangingPunct="1">
              <a:lnSpc>
                <a:spcPct val="80000"/>
              </a:lnSpc>
              <a:buFontTx/>
              <a:buNone/>
            </a:pPr>
            <a:r>
              <a:rPr lang="da-DK" sz="2000" dirty="0"/>
              <a:t>. </a:t>
            </a:r>
          </a:p>
          <a:p>
            <a:pPr eaLnBrk="1" hangingPunct="1">
              <a:lnSpc>
                <a:spcPct val="80000"/>
              </a:lnSpc>
            </a:pPr>
            <a:endParaRPr lang="da-DK" sz="2000" dirty="0"/>
          </a:p>
        </p:txBody>
      </p:sp>
      <p:sp>
        <p:nvSpPr>
          <p:cNvPr id="10" name="Pladsholder til indhold 9"/>
          <p:cNvSpPr>
            <a:spLocks noGrp="1"/>
          </p:cNvSpPr>
          <p:nvPr>
            <p:ph sz="half" idx="2"/>
          </p:nvPr>
        </p:nvSpPr>
        <p:spPr>
          <a:xfrm>
            <a:off x="395536" y="2780928"/>
            <a:ext cx="7272808" cy="4077072"/>
          </a:xfrm>
        </p:spPr>
        <p:txBody>
          <a:bodyPr>
            <a:normAutofit fontScale="92500" lnSpcReduction="10000"/>
          </a:bodyPr>
          <a:lstStyle/>
          <a:p>
            <a:r>
              <a:rPr lang="da-DK" sz="3500" dirty="0" err="1">
                <a:latin typeface="Arial Narrow" pitchFamily="34" charset="0"/>
              </a:rPr>
              <a:t>Create</a:t>
            </a:r>
            <a:r>
              <a:rPr lang="da-DK" sz="3500" dirty="0">
                <a:latin typeface="Arial Narrow" pitchFamily="34" charset="0"/>
              </a:rPr>
              <a:t> </a:t>
            </a:r>
            <a:r>
              <a:rPr lang="da-DK" sz="3500" dirty="0" err="1">
                <a:latin typeface="Arial Narrow" pitchFamily="34" charset="0"/>
              </a:rPr>
              <a:t>only</a:t>
            </a:r>
            <a:r>
              <a:rPr lang="da-DK" sz="3500" dirty="0">
                <a:latin typeface="Arial Narrow" pitchFamily="34" charset="0"/>
              </a:rPr>
              <a:t> </a:t>
            </a:r>
            <a:r>
              <a:rPr lang="da-DK" sz="3500" dirty="0" err="1">
                <a:latin typeface="Arial Narrow" pitchFamily="34" charset="0"/>
              </a:rPr>
              <a:t>good</a:t>
            </a:r>
            <a:r>
              <a:rPr lang="da-DK" sz="3500" dirty="0">
                <a:latin typeface="Arial Narrow" pitchFamily="34" charset="0"/>
              </a:rPr>
              <a:t> relations</a:t>
            </a:r>
          </a:p>
          <a:p>
            <a:r>
              <a:rPr lang="da-DK" sz="3500" dirty="0" err="1">
                <a:latin typeface="Arial Narrow" pitchFamily="34" charset="0"/>
              </a:rPr>
              <a:t>Collaborate</a:t>
            </a:r>
            <a:r>
              <a:rPr lang="da-DK" sz="3500" dirty="0">
                <a:latin typeface="Arial Narrow" pitchFamily="34" charset="0"/>
              </a:rPr>
              <a:t> </a:t>
            </a:r>
            <a:r>
              <a:rPr lang="da-DK" sz="3500" dirty="0" err="1">
                <a:latin typeface="Arial Narrow" pitchFamily="34" charset="0"/>
              </a:rPr>
              <a:t>efficiently</a:t>
            </a:r>
            <a:endParaRPr lang="da-DK" sz="3500" dirty="0">
              <a:latin typeface="Arial Narrow" pitchFamily="34" charset="0"/>
            </a:endParaRPr>
          </a:p>
          <a:p>
            <a:r>
              <a:rPr lang="da-DK" sz="3500" dirty="0" err="1">
                <a:latin typeface="Arial Narrow" pitchFamily="34" charset="0"/>
              </a:rPr>
              <a:t>Resolve</a:t>
            </a:r>
            <a:r>
              <a:rPr lang="da-DK" sz="3500" dirty="0">
                <a:latin typeface="Arial Narrow" pitchFamily="34" charset="0"/>
              </a:rPr>
              <a:t> </a:t>
            </a:r>
            <a:r>
              <a:rPr lang="da-DK" sz="3500" dirty="0" err="1">
                <a:latin typeface="Arial Narrow" pitchFamily="34" charset="0"/>
              </a:rPr>
              <a:t>conflicts</a:t>
            </a:r>
            <a:endParaRPr lang="da-DK" sz="3500" dirty="0">
              <a:latin typeface="Arial Narrow" pitchFamily="34" charset="0"/>
            </a:endParaRPr>
          </a:p>
          <a:p>
            <a:r>
              <a:rPr lang="da-DK" sz="3500" dirty="0">
                <a:latin typeface="Arial Narrow" pitchFamily="34" charset="0"/>
              </a:rPr>
              <a:t>Go for </a:t>
            </a:r>
            <a:r>
              <a:rPr lang="da-DK" sz="3500" dirty="0" err="1">
                <a:latin typeface="Arial Narrow" pitchFamily="34" charset="0"/>
              </a:rPr>
              <a:t>win-win</a:t>
            </a:r>
            <a:r>
              <a:rPr lang="da-DK" sz="3500" dirty="0">
                <a:latin typeface="Arial Narrow" pitchFamily="34" charset="0"/>
              </a:rPr>
              <a:t> agreements</a:t>
            </a:r>
          </a:p>
          <a:p>
            <a:endParaRPr lang="da-DK" dirty="0">
              <a:latin typeface="Arial Narrow" pitchFamily="34" charset="0"/>
            </a:endParaRPr>
          </a:p>
          <a:p>
            <a:endParaRPr lang="da-DK" dirty="0">
              <a:latin typeface="Arial Narrow" pitchFamily="34" charset="0"/>
            </a:endParaRPr>
          </a:p>
          <a:p>
            <a:pPr>
              <a:buNone/>
            </a:pPr>
            <a:r>
              <a:rPr lang="da-DK" dirty="0">
                <a:latin typeface="Arial Narrow" pitchFamily="34" charset="0"/>
              </a:rPr>
              <a:t>“In a </a:t>
            </a:r>
            <a:r>
              <a:rPr lang="da-DK" dirty="0" err="1">
                <a:latin typeface="Arial Narrow" pitchFamily="34" charset="0"/>
              </a:rPr>
              <a:t>world</a:t>
            </a:r>
            <a:r>
              <a:rPr lang="da-DK" dirty="0">
                <a:latin typeface="Arial Narrow" pitchFamily="34" charset="0"/>
              </a:rPr>
              <a:t> of independent </a:t>
            </a:r>
            <a:r>
              <a:rPr lang="da-DK" dirty="0" err="1">
                <a:latin typeface="Arial Narrow" pitchFamily="34" charset="0"/>
              </a:rPr>
              <a:t>individuals</a:t>
            </a:r>
            <a:r>
              <a:rPr lang="da-DK" dirty="0">
                <a:latin typeface="Arial Narrow" pitchFamily="34" charset="0"/>
              </a:rPr>
              <a:t>, </a:t>
            </a:r>
            <a:r>
              <a:rPr lang="da-DK" dirty="0" err="1">
                <a:latin typeface="Arial Narrow" pitchFamily="34" charset="0"/>
              </a:rPr>
              <a:t>better</a:t>
            </a:r>
            <a:r>
              <a:rPr lang="da-DK" dirty="0">
                <a:latin typeface="Arial Narrow" pitchFamily="34" charset="0"/>
              </a:rPr>
              <a:t> </a:t>
            </a:r>
            <a:r>
              <a:rPr lang="da-DK" dirty="0" err="1">
                <a:latin typeface="Arial Narrow" pitchFamily="34" charset="0"/>
              </a:rPr>
              <a:t>results</a:t>
            </a:r>
            <a:r>
              <a:rPr lang="da-DK" dirty="0">
                <a:latin typeface="Arial Narrow" pitchFamily="34" charset="0"/>
              </a:rPr>
              <a:t> </a:t>
            </a:r>
            <a:r>
              <a:rPr lang="da-DK" dirty="0" err="1">
                <a:latin typeface="Arial Narrow" pitchFamily="34" charset="0"/>
              </a:rPr>
              <a:t>will</a:t>
            </a:r>
            <a:r>
              <a:rPr lang="da-DK" dirty="0">
                <a:latin typeface="Arial Narrow" pitchFamily="34" charset="0"/>
              </a:rPr>
              <a:t> </a:t>
            </a:r>
            <a:r>
              <a:rPr lang="da-DK" dirty="0" err="1">
                <a:latin typeface="Arial Narrow" pitchFamily="34" charset="0"/>
              </a:rPr>
              <a:t>come</a:t>
            </a:r>
            <a:r>
              <a:rPr lang="da-DK" dirty="0">
                <a:latin typeface="Arial Narrow" pitchFamily="34" charset="0"/>
              </a:rPr>
              <a:t> out of </a:t>
            </a:r>
            <a:r>
              <a:rPr lang="da-DK" dirty="0" err="1">
                <a:latin typeface="Arial Narrow" pitchFamily="34" charset="0"/>
              </a:rPr>
              <a:t>cooperation</a:t>
            </a:r>
            <a:r>
              <a:rPr lang="da-DK" dirty="0">
                <a:latin typeface="Arial Narrow" pitchFamily="34" charset="0"/>
              </a:rPr>
              <a:t> </a:t>
            </a:r>
            <a:r>
              <a:rPr lang="da-DK" dirty="0" err="1">
                <a:latin typeface="Arial Narrow" pitchFamily="34" charset="0"/>
              </a:rPr>
              <a:t>rather</a:t>
            </a:r>
            <a:r>
              <a:rPr lang="da-DK" dirty="0">
                <a:latin typeface="Arial Narrow" pitchFamily="34" charset="0"/>
              </a:rPr>
              <a:t> </a:t>
            </a:r>
            <a:r>
              <a:rPr lang="da-DK" dirty="0" err="1">
                <a:latin typeface="Arial Narrow" pitchFamily="34" charset="0"/>
              </a:rPr>
              <a:t>than</a:t>
            </a:r>
            <a:r>
              <a:rPr lang="da-DK" dirty="0">
                <a:latin typeface="Arial Narrow" pitchFamily="34" charset="0"/>
              </a:rPr>
              <a:t> </a:t>
            </a:r>
            <a:r>
              <a:rPr lang="da-DK" dirty="0" err="1">
                <a:latin typeface="Arial Narrow" pitchFamily="34" charset="0"/>
              </a:rPr>
              <a:t>competition</a:t>
            </a:r>
            <a:r>
              <a:rPr lang="da-DK" dirty="0"/>
              <a:t>”</a:t>
            </a:r>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sp>
        <p:nvSpPr>
          <p:cNvPr id="14338" name="AutoShape 2" descr="data:image/jpeg;base64,/9j/4AAQSkZJRgABAQAAAQABAAD/2wCEAAkGBhQSERUUExQVFBUVFxsYFhgYFRgcFhgYGRwaGBYYGB0aHCYeGBolGhgXHy8gIycpLCwsGR4xNTAqNScrLCkBCQoKDgwOGg8PGikkHxwsLCwpKSwsLCwpKSksKSwsLCkpKSkpLCwpKSkpLCwsLCwsLCwsLCwpLCwsLCwsKSksLP/AABEIALcBFAMBIgACEQEDEQH/xAAbAAACAwEBAQAAAAAAAAAAAAAABQMEBgIBB//EAEgQAAIBAgQDBgIGBAoKAwAAAAECAwARBBIhMQVBUQYTImFxgTKRFCNCUqGxBySCwRUzYnJzktHh8PElNENTk6KjsrPCY4PS/8QAGAEBAQEBAQAAAAAAAAAAAAAAAAECAwT/xAAiEQEBAAICAgIDAQEAAAAAAAAAAQIRITESQQMyE1GBQiL/2gAMAwEAAhEDEQA/APuNFFFAUUUUBRRRQFFFFAUUVFNiQu96CWiqLcU6Kfc1BJxZuQA+Z/srXhWfKGtFKIuMtzUH00NXMNxFX02PQ/upcLFllW6KKocY49BhI+8xEqRJ1dgL+Sjdj5C9ZVforAS/px4YGyiWRjflEwHrd7C1N+C/pM4fimCxYlM7Gyq90YnoubRvag1FFKePdqcNg1BxEgQt8K6l2/mqNffakcX6R1lP1MMjctVkvrtcJGw/G4oNlRSM8dmjUPLhm7sgHNCxkZb83jKI4A55QxGulM+H8RjnjEkTrIjbMpuPMeRB0IOooLNFFFAUUUUBRRRQFFFFAUUUUBRRRQFFFFAUUUUBRRRQFFeCvaAooooCl+Pk1t0phSiaS5J2reE5Zy6QPULGpZGqAmu8c3OauL16z8qxvbbte0JXC4UZ8ZPonMRg/bbz3I9L7DW26NLPan9Khwh+i4bLPinsFBPgiLbFzfU88tx1JA3VcF7D4WVvpPGsfFiMQ+vdnFII0F/hurC/otlG2u9W+CfoywcUQE0S4iXd5HuSzHewva19ufvTSLsPgBthIB+wK5X47eW/LRvhcXwSBbI/D0Ats0N/LzOlK+1XZ7g+JVVH0VZJGAV45EQi+pfwHXTruSKmPZHBAf6rAAP5AFup/Csp2a4BDNjGmjhSOGM5lAHxNsjc9PCT6/jn8el8lzsljJMJxAcP4kVxC2YYOd/EfvBCTe4K7XuQRa9fS4+PYQbT4ceksf8AbWG7fcE7/Cs6A9/CO8hZTZg6+IWO/K/qBV3s/jmxOHixCTOveoGK2QgPs48SmwzAi3Kl+O74PJsY+PYZtFnhPLSVD++lHFcA0LNjMHdm+KeBT4cQoGpA2WcDVWHxWym9wRXTBFtHna/UwYdl/wDHfSpR2PuQyyQGxuD9Ej9d4yp+VYss7WXbQcO4gk8SSxtmSRQynyP5HqOVWayvBVkwuMkgk7vusSWmhyk+GQW75LHYNfvANdc9aqooory9BNB7RRRQFFFFAUUUUBRRRQFFFFAUUVxKlwRtegixGMCjTU1Wn4l93TreqUhtUReu8wjl5Vei4mR8Wo/GmUUoYXBvWdJqSOcr8JIvTLDfSzJoaKRDGP8AePzqZOJNca3HPQbVj8dXyhvSfG6M3r+etWDxbovzIpfPKWJPWrhjZeTKxG7VHeuXeo2lrtIwo9o+MLhMNLO2ojW4HVtlX3JArI/oy4C+R8fiPFiMVdgTusZ2t0zWv/NCiq36XOIh/ouEOYiWQSSZFLN3aaaKNTux/ZpvH+kvAgBQJlAAABw7jQaAbcqzueXPpfTW10BWTH6TsFvnk/4L/wBnvUsP6SsCxsZWS/3onA8iTbT3rXlE1VztpjSmHyL8U7CMbbH4t/K496YcA4WIIESwvYFiObWH5Cw9AKRNxGPGY6DupEljjjdjlN/FcA300029a1t6nd2PCL1jf0by5YsRhm3w+IkQc/CTcH5gn3rYkVlOCRd3xLFgWtJZvRgFP45idaXuDUlqlw2KKnwm3+OY51GRUTDppWtbHvalu8iWdB9fhGEq2+0o0lUeRQnTyG9O8Fx1ZC1tssboQb50kBsfLxK49h1tScagg8wQR5EWt+NJey8rAorEeEPCOoClZYr/ALLSWtpb0rhlhy3MuGummub7XqJmrwmvLV005u1nYbE/OrCYxuv5VUWuxSyLumEWP6/hVsG9Is1qa4Oe4tzFcs8dcxvG/tZooorm2KKKKAooooCqPEOMxQkB28R2VQWc+irdj7Conws0pOd+6jvosZ8bDqzkeG/RACPvVMnDIo1IVQnVh8R82Y6sfMk1YlIcZxKWRrxwiMdZWsT+wmY/Miq+ExjFmjkyh1AYZb5WQ6ZhfW4a6n2PMUwkFUsXg1ktclWW5VlNnUnQ2PQi1wbg9Nq9MmnJZBrx5QNSbDzOlLpMMUUs+IkCi5JPcrYebd2Kp4bHYWYMV+uVR/GSKxjObw2R5BkPnl0sdaBzjJWVHK6MFJFxexA3tzt08qiTG3iDEDNtlvoXByEX6ZgdemtLMJxfDJ4Fkw4JawRZVZmB0FgCSSTYW8+Ve4bAy6o6lY1ZmzBgxZWsALISQ5AcEfy2N71LlpZDTh7MEuzFsxLC/JTawA+yLC9uWYiq/HXvA4vl1S5BIIAdc2o1Btes1xPthh1kIaHGXOrWDxqbaXt3gGw3tXido1kXukwmJSJlIa0A+2CC2j3vqGvY3/Kbi6aWbFFFJf7NwwHNgcpHqW0HqKg4TLI8StIRmclgALBUJ8C+fhtrvrSPFceWTKkt0IJfEDK11Cqmc2AvYszW82So8b+kLCrFIUlUuFbu1CyAFrHIPEotrarMlsY+DGjHcblk+KGABB07tXSNuexzOb9DX1PBKVBiYlmido7nUkKfASeZMZQ353r5f+jbDwRGVXnjZ54slhYMGJJa2axNvD7g1veKcdAjkkfNGzomYfaEiloZsnUgICOvh61nG65E0kzyYiMRkLEpZn8KnOq5kvcjRTJottT3bna1Np3CRuwAuFJGg3AJFJuHcSiAOtnNswCt4LAKkY0+FFso9CedS4/jcPdPdx8BPPoSeXQVuXjaWLfDeHlWZ3OaUARM1gCQhJubdb3qwOIgy92FY6MS2mUFct16k+IbaDbfYxWKDTOIXUtMYzGQQQC4IL25gLGW/ZtXaRqL5B4AMidSqk3YnmWcsxPPQ1JfSWJ89ZnEQSDHF0U2dGXMLeFwgI3BHw2IB0Nj1rRZ6T8LTLLICWN8RI4BJNrg3AvsLFTbbWtVIWvi8cPsYtvMJgfyLCvP4VxY3TFD+dhoD/2NWqmnsdrk7AbknRVHmT+V6XYLOQxkbNd2K2AAVB4QB1FwTc9amudbUiftZOjDMrgcy2Eew8zlk/IV1wHjYkeQoQe6aNjYMq6NkYAN4h9VMAb81rQmQAgXAJ2BOpt067j51mJoO74hiFBy9/hjIPVBla/yBqWK+hV4TSXFcXIi1Niy3zD7oFyfI6gA9SKngxEeEiw8blrkJGDZm8RAF2OpALEDMebAUZ0ax16a6K1ywojyrmBPiFVkW9X8JDres5XhZ2uUUUVwdhRRRQFFFFAUq4ipDDU2O2tNaVcVc5gOVtP31vDtnLovalfFsTKqjuER2Jsc7lVAsddFJPLQdavTtVLiLhIyx2AsfIHQn239q9DEIuJ4fE920mIxvcIoOZcPCNibEFpMxbe3wivMR2QwijPOsmIN1XNNK8h1bKBa4UC5Gw5VD2skf+CWcEhgkbHTdcyFhqeYpzx9v1aRh0VhvyZWFThXkPCsPCUWPDxLnbJ4Y0G4O+lyLC3vUY4VD9Y3dRgNHn0RRYkygGwH3UWreLPji/pf/V6qQxukMxcC+RgLG/gRCqn1Pia38q1LCFvYPD5sGpkSNmzWByISBkQ2va+5O+17cqa8Ta8kSZwCwbLG5YRuVsbnu2DGw5arrqNqr9kcKI8MEH2ZHGo1NjYX0GtgKU9p2K8T4c3ImRPnlJ8r2rM+q+z3ATSCZ07rCL9WVukTDOPq2ZGY3KreUHY3N9rXpCkaPi5cOIYVZCSWYsQxAViAe6BygSW110Njsa0OFf8AWHG5Acn3aO34KPlSzCYf9ekbXxd7ffkcot7Aj9m1Y8V2r4ns/GGUARGdrsEZjlZVPiYEKGJ1Xew5cr1KeFQZx9IhdT8QMbISmwLpGhZnvk1FjsT1qti0YcYw9iSv0aXQ7Cx1I6k3XStEo8atzMsgH/1xKunu7VqyDGYvs3gi7LFhce7KAxYRlLAk5Td2U5TZrXHLlVnh3ZZye8LTYdV+JZpA4ZbeIsM7JY7G+3K29WuBYl/4SxoLNYyfDfwkLHlW4ta4yj/AN9PiMMkq2kF1BDbkWK6hrgjUb0xiVQ4NwTEu2ZFTKsIijlIKZrFgXsVDAtGQgIuPE7X+G+cx8k0chzYXEI2YhljxpydLgNa3kF0rZRYmQd2pmnvIhlI7wfVoSFiGqkksMx1P2TVPj+MVZoe9ldO8+rXKisbixuzOxUDX7h59axzJteGawfaRCxR5cVA3LvQ2XxEjdcwtcWudPOnvD3IluZEkV2DIym5N0MbXI0PwR1OnZ6GZVZmndXAYB5Mu4uLrEFF9utUYBhmaNcLlUwSXIzRoTa4ZGEsiyEXt4rHbS9b5k3WTPFcQEYMvNm7iL+cQTLJvrlW49j1qSDErYAXsBYXB2H9wqiODYqSBJUPdlRkRWWN9CQ0jsDszOGuAw8OXncCikuKU+OCGcAm/dEo9lIuSMxXn94bjrTHOdrYnxM0GIxKIQkoSOW+ZQUzZ4RYZhYncXHpvekSELjsqqLR4fFFN7KolZco12ty8qlE2CEyvP38BXMqJPm7lc2pyHVRqL/FoelQYTgk5xNxlaDPIBLFKM2SQEnMpZvtMDY3+H563saSCMtlQ7KiBz9nwKrFb/wApiPZau4+PNHMCfhhDrf8AkSrIbc/srt5VBh8I6gWkzCwsroL6dSLG+lWuHh2nyMAO8ikQENcEkDy0pl0NEr5hcc9aoDiwOJ7gKT4GYvcZQVKgrbf7Q12vccjUeAxZOFhKfHIqqoP3yNSfIWLegrrhWEUM7rqNIkPMpGTmY+bSM7X56VnfLGjSEXYAU3VbCq2Cw+UXI1P5VNPMEVmOygk+gFzXPO7rpjNE+LkM2IRVZgkUgvlJGZlUs17HVVBUWOl2PSnlJeAISFJ3VAW6d5L9bJb+svzpyGB2rDT2iiigKKKKBZxSRkObPZTy53H3ddTvpzrL4jGykk309ST5Dl1J9uVafGszgo0bWvow5akX20NtfesfisTlNmDXBI8Q00Oo0Fv8q6/GxklWKQm5Yn2A6fLS/XrVTiyP3MlmJ8DW1G4BIAty0tvf1rpMcPtLa1gRlPmd9iLA7+VcYziWaNwAPgN7Lc6jT4rW0N7Ect66Vkk43EG4XIAGC/R7i7aGyhgbX2uLe1dcWjLYNiWYkxXABFvhzWIJGlgPfqai4hj7cMYW0+jgG+4GUAeZ0ty/fTfhGEZ8Ioky2bDgZQdQSvP5mp2rmXGZRCWLL41O4ym4I5aa3v7Uxx2KXuZNf9m9uvwmuOFpmwuHI18ETa+gJqzxNPqZf6Nv+01r0KseMjwxkSVgtpnPs1mB+RpH2wYGbAyqQcuJAvy2JYX/AGfyrW4vCo082ZQxWW4uNReOMi1Zntvhliiw2QKuXFxsBbS/iLHY67k+nOs/5X208WBRXZwPE9gxudl2sL2HtvSjAYb68PY6idb3NtJTcEbZt9ehFPwut/alWBS3cm+4xJ9+9Ht1pl3CFXEYL8TwrH/cz28j4Nd+hP4ezHC4i8mXmjTs3kXkVV/5UPyNU+IR34lhfKGc/jGBr0q/FhVSR3VDmkYFzfcgZRudBbp5nnV1yEHAX/0ligebM21thl5bnVunKtTiFzZUJsJGCk3tZNWkPlZFakXAYB3rSW8Tlz+xpk8r7+eoHKmfFuGtMEVXyAEh9CSUZSjqtjoSrEXN7XPOpj9aXtzwjioxMk8liD3gABH+zCgxAeWQhtebmk/bOX6/DDmBK1uRFlGtuXMeYFW+yUdp8edNcUQLcrKvy329+dUe2UebEoPuxi/TVmb8Al/lTL6k7a/DxWVANLKo+QFR8QwkcpQSxxuAS5zoreGIFzqwNtQg9zV3LSrjkxAZRu8XdjreeWKH8iflVy6ZnbrhmCKYeIRyPB4AWEQjUMzAElgyML+dY7jXHZkxoiaTEmJZUTSUAyEhCSCqKNM4BBP2vMVtcJjw808SsPqTGMoGqhkzan8PK1Y/jOEBxkRO74o2P81lUi/K4Uf4FYyk01K0Y4FGGLXkZjcEtLI9/ZiRyHKslxDgQHEkjhY4fNCXJjAW7ZmFyLZX1A3HOvogANZjFx34vB5YWQ+njA/H9wrpZElWMEMTGMrhJlAADhssjdSwIy39LX8q7m46kbxSG6NHICyuLeE+CTXZrKxOhO1OO6pDI+JZn7zDt3OyrHNAHI+0W7wEG/QEaHnTLpYYcLxhykA3MDSQJr/tZJXVT+zEL+hNSYjFthWjjiChVKL9ZIwzA2W6DIRoxFwWva+moul7K4lL4iVM0MMcpt9IKsDM9hKyNFplsqIujWubb14/6RIFuuLSO4NhJG+dbbhgjWZb2Ouvyrh6Pbc4HtC5GaWFkUEhmvfKVOU5gNhcNrfp1vVyeWPEwyRpIPrEZbjcZgVvY9L1mG4h38aDDTBosxZu7ZlzE+LxSRsHS5JPmT7Uw4BwmwYSjMgAKFpGdwxLFvE3iB+AeeW+lyKlxsa2a4tO4w0mUnNlJuNy50Fr3tdrDy0qDB9nxCiok065Ra+fMCeZs4Yam52517i8KwMa5yYzInhIB+E5wAel1HyrjjHEygAGhP2ult/ekx2lqTg/FiztE7ZmDuFYKBdUIFzY2ve+3lTisf2VBMkLkjxxSMdeZMTEnTT4q2FTKarQoooqArN8bwgEhuBZtbW9jWkqhxbB50uPiXUeY5it4XVSxmjhF3sB7CuH4eh3UfJeeh5aVZUaXroivQ5sp2h7Mo+GljisHYELmJy3J1Oqk3tfX0rteELEioHY2FhbnoBp/nWlVuVjpbcfl1qHF4FZAQdNtQbc6zpdspgJzhoVjDkmMAEZCLn0O+mv+VW246GikDmxMTjawvlO19/bSr8vC4o7EsVu2l20ueWosNvmOpqjj8bH3cqAhSUdQZBGgJKlfDnYFr7XGmtS8RWixsqjEygkC4iYe6lf/Ssz2/a8WHI1/WotvPMOvO9vemHaTiEPf95HKjXhRPq2V2DK7k2UE/ZfesxxqXvUiQM+squWtfLlzEEb7G2gPM6VJf8AnRe30RaWwLph/M4selpHr3A8SzWGbMSRa1tflvXGElAgwLMbZvpBuT97M2ppleYQsx9/4Uw1raQTXvvYlduuoHzv0p6y6/I0nkkRuIQspN/o8nPQgulvU8x5U7A2rcQt4fCqw4V1GsiFW10/iww06gr+NMaXYO30bDW+xiHj9xHKL/gPnTKMVPj6XIi7I6tjG64uWx11C5V5+lRcZwpfFO4F8kcetr2+MnzGhG3mOYvJ2GxGeGVuuJn1vv49D8rD2q1K/wDrba7MOv8AFxw2Pzdh7ms5fVJ2fuuvvS/G8F72aKUuQI7EoALOynNGSeQDEm3PTpTR9/eo2a1dLywzPZJc02OlOufElB6RqFA9v31XxcYM2ENjriZCTrY2eQqOnP1+VX+xS/q5b788zf8AUYD8AKpKbz4Hp9c3nc97+ABt7jflyvp0jTKKzpF+Lr0GEN/64tbprWiFZ7Dtm4u9iPDhVDb63e635aeL5+ldKy0RqrxBvCFvbOwS/QE+I+yBj7VdrN9scYVCxrfO8bhf58pTDp/5mPtTK8EXeyrkQoRYCXNLYcg5uo9MmUe1KeH4dmmjbMT9fIC2bW8krDTXkpI22fStPw3BjOiLoqKFHkosB+ArNdnZTfDnWzzg8ucjj22BtXL5ONRvFreL/o/w0paSIHDTH/awnKSf5QGja77HzrOTYjiGB/1mMYmPlLAPEDpqyWuNL7Xr6VVfGG0bNpdQWF9rgEg1iWxbGa4N2iixSp3UoJRizK3x3s62YEgixYewpTxCeSzGRCM2YK6hijMLrl18SNcaBt9LFqt8L7F4fGYKCSRSk/d/xyHLNc31Lfav0N/KrOHhx+GIjIGKjIKq4ISQaeHvCTob/aAb2qzLSaIYsU+Gbvi6IkWGZsrnKznw+GP7RNo25GxKi2tfQMFimZUbKSrqGB0BUEXswvvy0qlHgY5oo0nDkqozLKwzMQLHvMvhe9rkDwnpTkVm3dae0UUVAUUUUGf4rgcjZh8LfgenvVIdK1ckYYEEXB3FIsbwhl1TxL0+0P7a74Z+qxYpCuWa1Ba3l61ywBO1/wDH91dGS7GcOWUklmI20Y2A5i2x169fKkOP4FFE11Dfxcr2V2QHIUNvCRYWNvbrWwyjpS7i+CLsgC7rIm2gzBW16DwWrNilmD4Bh8odQzX1uzsx1Fhe7Hpy61ZxscEaZnRmCnTKWNuRuAQMutzfQbmm+AwvdxIhtdVUG21wLEjTrXsmDXmLk6+/Kmk2VJMkbZY1ihQ2bvZGbuySNRZBYEafEyg6WvytcXxmHWPCrFLAI4i4NpFOVWicAgMbnxMvzqpi+DYVAD3VszKtkZ1uWYanIwB11N+lL8PwfByMlsOAJIRLcvJmALWCmzep3rFltalStGivn2YjKDlubb2+bDyJtV/C8RNwGtuNL6+lEmISMGyZrA6DfQEhRmOl9he171nMR2gdiMkcSEg6OzGVTa6+A93cm5GjEjzFb6GkjCnAYN01D4vOTfcuZlv+IpiWspPQX01OmvuaT4/jmHfCQxGDEs0XdlR3MgQunO6g3FyTYamq+C42X5OlzazIQwvcAi+oPrWcLoyT9iYMuBjOUqXzOQf5TGx87i2vOp2w36rj5futILdbrC4PsOdR4DHKqpCuyAIuoubWHpem3hbA8SI0GadQD/8AFEsfPqY7+9TO8SEi+zamoMQ1lY9AT+BqaSBlUMdVYAhvUX16VSxslonN/sN+RrpLuMaKexjgYGAjS6lv6zMahRD32DNj4Yv/ACK5320y/ian7JL+oYW/+5T8qmOFtHgpepjj/wCjKb+epA+dYy9NwyJrP8HQnieLa2giiTle+retrW1rQjas32bzfSuIMdvpAQfsxr+4iulZaZ3trSfjPAu+xGGmL2XDlmKW+MkKU56BWGb2FNUiLkKoJP4f5U5wnAwpDOcxHL7P99TLKTtZEHC8KVjkkIsWU2HkBv71keB8HCHAsjafVswNrDvDKwtblfN+Fb/i75YJT0jc/JTWa4fBZMIR8P6uBrv4JDf8fwrzW7u3RsBVHjbWw01t+7e39U1eqhx1rYab+jb8jUHXBIguGhA5Rr+Qq7UOCW0aDoq/kKmoOJIgwswBHmL17HGFAA2G1dUUBRRRQFFFFAUUUUHLIDuAar4nhyOpBRD6rpp6VaooFUfCgpKiNCv2WJN7HlbnY31vtaoeMYcqgKJHe/K69d9DpTusn+kfjc2FwyvBCJmzG4ZioVVjdy5sNQAp00vWpeUsEUgYXHUgjzBsR8xSbhPGjPi51B+qiAC7eJgbO3oGBA9L86zHCu0WMEM4lXCRySsXQmcIEz5ke48RYgxki2t99CDVrgWElwPeSOuf6sKqRLKxZ3Yd3uguCBe/rbUEVu53c1/WsccfDK288an9aricBPd7H60ctrI5HPWlvBIGJia2n0OEA20vdiRfrqunlTjhOO76MMVs3Pa17bjU23OhNxqDVyVa6OJRiYLnVrD0G/vXEsK5DmAcAE2NiNBtqPKr0qVBiYvq3HVW/I1rSl2B4Rh5Fv3CL8O2h1RH+yRr4raVLjsNDBET3V0XSy3+1YHnoOtzYC/nTDh+HAVtL+L8lUD8qkkjHKppCHhylpLpDF3WUEMjGfU7gpB4gQba335mmccsKYDFQNPGJpjiWUMWQBpS5SwlAIsCt77G+p3qV+DQBc8mHifMshBZfFdACmtr2JLa35Cr2G7MYWRnGQqQzKMssoJC5cxFmAGra23rz5dukJ+HYpgihe5KqqKzRyEi4VQcxBuTe1tRparGIUSB11BKHY+EZrqNAddQT9rp0NP5+AxRwFFBtpYMxYZtAD4iT0pFxLgcipK6SNYZUAFgSBZN9L6m58wakulcdk+EtBgYYpD44kytqpHhFwRzsR5Xqxi4L4fhqXsWkTX0gkY1axcBSCQOGuImGcaL8BB6EDb5jc61BxK4g4cQuYiSMANzvh5RY76/vq+VTRp/ALffFvIf30l7E8AGScsxbNi5zfa9my3/AOWrEPGpUk7sqVPn8K2NuZvY6EWB51F2c44IIkhKEheYOZi0kjX0tzOY2/drV86ajWYfCqgsoA69T61NVfDY5JPhYGrFYUq7Vy5cFiCN+6cD1YFR+JqpLgTCmFUsGyvCl7blVZSfe9/LWpu2B/VWHV4V/rTRr++peMt9ZhV6z3/qxyN+6gaiqXGos2HlXqhq7XMiXBB2It86DyL4R6Cu68Ar2gKKKKAooooCiiigKKKKAooooCsb267PliMREveHL3U0On10TX+AtokyXJVha+oOh02VVuIRZoz1Go9v7qs7SsXjPrD3i4WVZAhWyyLAHANwJGjkz6G5At9o6Uin7L43EEhpYcHE4AeOBSzut7kNIQCDuAbndjztW4AoC118Ix5VV4bwyOBFSJFRVFgABt5nmedzvVkrUmWvGrbKliY+dRrqKszDTrVc1qKkiGlexxF3Cjc6enU/LWvIx5U64PhQAWI8R/AdKmV1Cc0cXwYOHZQNlsPTb8qj4bF9a51+KX8WT/8AP4U1dARY6iuY4gt7C1ySfUm5/GvK6uiKznEu0TpI0Yw5RVP8bKjmNjvmQQq9xfXxFD5VpDRQfNV45PiRJHiJgqOCnd4VsMXKkFbXncOCQdR3d+hp9xDGRSpErRYxO4ZZEthpTcqpUAlFIOjcjTnjUSMEV0VwW1zKD4VBc7/zQPeqWF7H4RkUth0DFQWsMupGui2FAvXDmY54wQFuoE3eK98wPwuARfKfXTpSnC4Z1kW4e65Lqt9x3p5dWO9thyrfxYJFRUCgKoAA6Bdtd9KrNwWO91FidzYX589+dAnU3X4nXW98rkDQXFr7cvUnqKvYDiZUWcg2563Pyveq83CJ9R3oIuSBkvpplBa41GvzNcx8OnUaNGx9HU33vvb3t+VBJ2lxIdcOg1z4qD5K3eaf8OpeKN+uYMf0x+UYH7zSvG4djisCreFhLJIQLlbJC6/a3GZxtarXaBmGOwRUEgLiCbbjwooNuYuwoNLRVCHiJ1zL/VuT7ggef4VcjlB2+XOg7ooooCiiigKKKKAooooCiiigKKKKAooooFeK4eQSU1HTmPTqKpB+R08iLGtDXEkKtuAfUV0mf7ZuJGDQ2tNxw+P7g/P864PC0vex9Lm1a84z4kj2Fcdyb+IZQdidK0kWFVfhUD21+ddsgO4vU/IviqRcLUAakkVcVbbV7RXO23tqTQoooqKKKKKCtisJnK32AYH9oWqwosK9ooCiiigKjeEH/H+L1S43icQiA4aFJnvYhpMlhbcaeLpa43rK8X7ScRQLaEJqc94XbKNwVZGdHvr8RSgd46P/AElhQNhDiWI94FH50cYly4/B+aYj5ZYz87gbedZnhvaQHFRzTSs7JHLGVEcSn6xoiAqpKxyjuz8VzqK0kvE4JZIpimJJiz5LYeUjxqFbZDfTagsCSbMT9k3Isc2nne1tegO9TLNmtfMp9Lbjn/YelXoVUgMBa4B2KnXqDYg+Rr3ureY6GgiR9srX9edWVOlRiMHlY+VSigKKKKAooooCiiigKKKKAooooCiiigKKKKAooooCiiigKKKKAooooCiiigKKKKAooooCiiiginwqOLOisOjKD+dVIOAYeNxIkMaONiqhdxY/DblRRQMKKKKAooooCiiigKKKKD//2Q=="/>
          <p:cNvSpPr>
            <a:spLocks noChangeAspect="1" noChangeArrowheads="1"/>
          </p:cNvSpPr>
          <p:nvPr/>
        </p:nvSpPr>
        <p:spPr bwMode="auto">
          <a:xfrm>
            <a:off x="63500" y="-844550"/>
            <a:ext cx="2628900" cy="1743075"/>
          </a:xfrm>
          <a:prstGeom prst="rect">
            <a:avLst/>
          </a:prstGeom>
          <a:noFill/>
        </p:spPr>
        <p:txBody>
          <a:bodyPr vert="horz" wrap="square" lIns="91440" tIns="45720" rIns="91440" bIns="45720" numCol="1" anchor="t" anchorCtr="0" compatLnSpc="1">
            <a:prstTxWarp prst="textNoShape">
              <a:avLst/>
            </a:prstTxWarp>
          </a:bodyPr>
          <a:lstStyle/>
          <a:p>
            <a:endParaRPr lang="da-DK"/>
          </a:p>
        </p:txBody>
      </p:sp>
      <p:sp>
        <p:nvSpPr>
          <p:cNvPr id="14340" name="AutoShape 4" descr="data:image/jpeg;base64,/9j/4AAQSkZJRgABAQAAAQABAAD/2wCEAAkGBhQSERUUExQVFBUVFxsYFhgYFRgcFhgYGRwaGBYYGB0aHCYeGBolGhgXHy8gIycpLCwsGR4xNTAqNScrLCkBCQoKDgwOGg8PGikkHxwsLCwpKSwsLCwpKSksKSwsLCkpKSkpLCwpKSkpLCwsLCwsLCwsLCwpLCwsLCwsKSksLP/AABEIALcBFAMBIgACEQEDEQH/xAAbAAACAwEBAQAAAAAAAAAAAAAABQMEBgIBB//EAEgQAAIBAgQDBgIGBAoKAwAAAAECAwARBBIhMQVBUQYTImFxgTKRFCNCUqGxBySCwRUzYnJzktHh8PElNENTk6KjsrPCY4PS/8QAGAEBAQEBAQAAAAAAAAAAAAAAAAECAwT/xAAiEQEBAAICAgIDAQEAAAAAAAAAAQIRITESQQMyE1GBQiL/2gAMAwEAAhEDEQA/APuNFFFAUUUUBRRRQFFFFAUUVFNiQu96CWiqLcU6Kfc1BJxZuQA+Z/srXhWfKGtFKIuMtzUH00NXMNxFX02PQ/upcLFllW6KKocY49BhI+8xEqRJ1dgL+Sjdj5C9ZVforAS/px4YGyiWRjflEwHrd7C1N+C/pM4fimCxYlM7Gyq90YnoubRvag1FFKePdqcNg1BxEgQt8K6l2/mqNffakcX6R1lP1MMjctVkvrtcJGw/G4oNlRSM8dmjUPLhm7sgHNCxkZb83jKI4A55QxGulM+H8RjnjEkTrIjbMpuPMeRB0IOooLNFFFAUUUUBRRRQFFFFAUUUUBRRRQFFFFAUUUUBRRRQFFeCvaAooooCl+Pk1t0phSiaS5J2reE5Zy6QPULGpZGqAmu8c3OauL16z8qxvbbte0JXC4UZ8ZPonMRg/bbz3I9L7DW26NLPan9Khwh+i4bLPinsFBPgiLbFzfU88tx1JA3VcF7D4WVvpPGsfFiMQ+vdnFII0F/hurC/otlG2u9W+CfoywcUQE0S4iXd5HuSzHewva19ufvTSLsPgBthIB+wK5X47eW/LRvhcXwSBbI/D0Ats0N/LzOlK+1XZ7g+JVVH0VZJGAV45EQi+pfwHXTruSKmPZHBAf6rAAP5AFup/Csp2a4BDNjGmjhSOGM5lAHxNsjc9PCT6/jn8el8lzsljJMJxAcP4kVxC2YYOd/EfvBCTe4K7XuQRa9fS4+PYQbT4ceksf8AbWG7fcE7/Cs6A9/CO8hZTZg6+IWO/K/qBV3s/jmxOHixCTOveoGK2QgPs48SmwzAi3Kl+O74PJsY+PYZtFnhPLSVD++lHFcA0LNjMHdm+KeBT4cQoGpA2WcDVWHxWym9wRXTBFtHna/UwYdl/wDHfSpR2PuQyyQGxuD9Ej9d4yp+VYss7WXbQcO4gk8SSxtmSRQynyP5HqOVWayvBVkwuMkgk7vusSWmhyk+GQW75LHYNfvANdc9aqooory9BNB7RRRQFFFFAUUUUBRRRQFFFFAUUVxKlwRtegixGMCjTU1Wn4l93TreqUhtUReu8wjl5Vei4mR8Wo/GmUUoYXBvWdJqSOcr8JIvTLDfSzJoaKRDGP8AePzqZOJNca3HPQbVj8dXyhvSfG6M3r+etWDxbovzIpfPKWJPWrhjZeTKxG7VHeuXeo2lrtIwo9o+MLhMNLO2ojW4HVtlX3JArI/oy4C+R8fiPFiMVdgTusZ2t0zWv/NCiq36XOIh/ouEOYiWQSSZFLN3aaaKNTux/ZpvH+kvAgBQJlAAABw7jQaAbcqzueXPpfTW10BWTH6TsFvnk/4L/wBnvUsP6SsCxsZWS/3onA8iTbT3rXlE1VztpjSmHyL8U7CMbbH4t/K496YcA4WIIESwvYFiObWH5Cw9AKRNxGPGY6DupEljjjdjlN/FcA300029a1t6nd2PCL1jf0by5YsRhm3w+IkQc/CTcH5gn3rYkVlOCRd3xLFgWtJZvRgFP45idaXuDUlqlw2KKnwm3+OY51GRUTDppWtbHvalu8iWdB9fhGEq2+0o0lUeRQnTyG9O8Fx1ZC1tssboQb50kBsfLxK49h1tScagg8wQR5EWt+NJey8rAorEeEPCOoClZYr/ALLSWtpb0rhlhy3MuGummub7XqJmrwmvLV005u1nYbE/OrCYxuv5VUWuxSyLumEWP6/hVsG9Is1qa4Oe4tzFcs8dcxvG/tZooorm2KKKKAooooCqPEOMxQkB28R2VQWc+irdj7Conws0pOd+6jvosZ8bDqzkeG/RACPvVMnDIo1IVQnVh8R82Y6sfMk1YlIcZxKWRrxwiMdZWsT+wmY/Miq+ExjFmjkyh1AYZb5WQ6ZhfW4a6n2PMUwkFUsXg1ktclWW5VlNnUnQ2PQi1wbg9Nq9MmnJZBrx5QNSbDzOlLpMMUUs+IkCi5JPcrYebd2Kp4bHYWYMV+uVR/GSKxjObw2R5BkPnl0sdaBzjJWVHK6MFJFxexA3tzt08qiTG3iDEDNtlvoXByEX6ZgdemtLMJxfDJ4Fkw4JawRZVZmB0FgCSSTYW8+Ve4bAy6o6lY1ZmzBgxZWsALISQ5AcEfy2N71LlpZDTh7MEuzFsxLC/JTawA+yLC9uWYiq/HXvA4vl1S5BIIAdc2o1Btes1xPthh1kIaHGXOrWDxqbaXt3gGw3tXido1kXukwmJSJlIa0A+2CC2j3vqGvY3/Kbi6aWbFFFJf7NwwHNgcpHqW0HqKg4TLI8StIRmclgALBUJ8C+fhtrvrSPFceWTKkt0IJfEDK11Cqmc2AvYszW82So8b+kLCrFIUlUuFbu1CyAFrHIPEotrarMlsY+DGjHcblk+KGABB07tXSNuexzOb9DX1PBKVBiYlmido7nUkKfASeZMZQ353r5f+jbDwRGVXnjZ54slhYMGJJa2axNvD7g1veKcdAjkkfNGzomYfaEiloZsnUgICOvh61nG65E0kzyYiMRkLEpZn8KnOq5kvcjRTJottT3bna1Np3CRuwAuFJGg3AJFJuHcSiAOtnNswCt4LAKkY0+FFso9CedS4/jcPdPdx8BPPoSeXQVuXjaWLfDeHlWZ3OaUARM1gCQhJubdb3qwOIgy92FY6MS2mUFct16k+IbaDbfYxWKDTOIXUtMYzGQQQC4IL25gLGW/ZtXaRqL5B4AMidSqk3YnmWcsxPPQ1JfSWJ89ZnEQSDHF0U2dGXMLeFwgI3BHw2IB0Nj1rRZ6T8LTLLICWN8RI4BJNrg3AvsLFTbbWtVIWvi8cPsYtvMJgfyLCvP4VxY3TFD+dhoD/2NWqmnsdrk7AbknRVHmT+V6XYLOQxkbNd2K2AAVB4QB1FwTc9amudbUiftZOjDMrgcy2Eew8zlk/IV1wHjYkeQoQe6aNjYMq6NkYAN4h9VMAb81rQmQAgXAJ2BOpt067j51mJoO74hiFBy9/hjIPVBla/yBqWK+hV4TSXFcXIi1Niy3zD7oFyfI6gA9SKngxEeEiw8blrkJGDZm8RAF2OpALEDMebAUZ0ax16a6K1ywojyrmBPiFVkW9X8JDres5XhZ2uUUUVwdhRRRQFFFFAUq4ipDDU2O2tNaVcVc5gOVtP31vDtnLovalfFsTKqjuER2Jsc7lVAsddFJPLQdavTtVLiLhIyx2AsfIHQn239q9DEIuJ4fE920mIxvcIoOZcPCNibEFpMxbe3wivMR2QwijPOsmIN1XNNK8h1bKBa4UC5Gw5VD2skf+CWcEhgkbHTdcyFhqeYpzx9v1aRh0VhvyZWFThXkPCsPCUWPDxLnbJ4Y0G4O+lyLC3vUY4VD9Y3dRgNHn0RRYkygGwH3UWreLPji/pf/V6qQxukMxcC+RgLG/gRCqn1Pia38q1LCFvYPD5sGpkSNmzWByISBkQ2va+5O+17cqa8Ta8kSZwCwbLG5YRuVsbnu2DGw5arrqNqr9kcKI8MEH2ZHGo1NjYX0GtgKU9p2K8T4c3ImRPnlJ8r2rM+q+z3ATSCZ07rCL9WVukTDOPq2ZGY3KreUHY3N9rXpCkaPi5cOIYVZCSWYsQxAViAe6BygSW110Njsa0OFf8AWHG5Acn3aO34KPlSzCYf9ekbXxd7ffkcot7Aj9m1Y8V2r4ns/GGUARGdrsEZjlZVPiYEKGJ1Xew5cr1KeFQZx9IhdT8QMbISmwLpGhZnvk1FjsT1qti0YcYw9iSv0aXQ7Cx1I6k3XStEo8atzMsgH/1xKunu7VqyDGYvs3gi7LFhce7KAxYRlLAk5Td2U5TZrXHLlVnh3ZZye8LTYdV+JZpA4ZbeIsM7JY7G+3K29WuBYl/4SxoLNYyfDfwkLHlW4ta4yj/AN9PiMMkq2kF1BDbkWK6hrgjUb0xiVQ4NwTEu2ZFTKsIijlIKZrFgXsVDAtGQgIuPE7X+G+cx8k0chzYXEI2YhljxpydLgNa3kF0rZRYmQd2pmnvIhlI7wfVoSFiGqkksMx1P2TVPj+MVZoe9ldO8+rXKisbixuzOxUDX7h59axzJteGawfaRCxR5cVA3LvQ2XxEjdcwtcWudPOnvD3IluZEkV2DIym5N0MbXI0PwR1OnZ6GZVZmndXAYB5Mu4uLrEFF9utUYBhmaNcLlUwSXIzRoTa4ZGEsiyEXt4rHbS9b5k3WTPFcQEYMvNm7iL+cQTLJvrlW49j1qSDErYAXsBYXB2H9wqiODYqSBJUPdlRkRWWN9CQ0jsDszOGuAw8OXncCikuKU+OCGcAm/dEo9lIuSMxXn94bjrTHOdrYnxM0GIxKIQkoSOW+ZQUzZ4RYZhYncXHpvekSELjsqqLR4fFFN7KolZco12ty8qlE2CEyvP38BXMqJPm7lc2pyHVRqL/FoelQYTgk5xNxlaDPIBLFKM2SQEnMpZvtMDY3+H563saSCMtlQ7KiBz9nwKrFb/wApiPZau4+PNHMCfhhDrf8AkSrIbc/srt5VBh8I6gWkzCwsroL6dSLG+lWuHh2nyMAO8ikQENcEkDy0pl0NEr5hcc9aoDiwOJ7gKT4GYvcZQVKgrbf7Q12vccjUeAxZOFhKfHIqqoP3yNSfIWLegrrhWEUM7rqNIkPMpGTmY+bSM7X56VnfLGjSEXYAU3VbCq2Cw+UXI1P5VNPMEVmOygk+gFzXPO7rpjNE+LkM2IRVZgkUgvlJGZlUs17HVVBUWOl2PSnlJeAISFJ3VAW6d5L9bJb+svzpyGB2rDT2iiigKKKKBZxSRkObPZTy53H3ddTvpzrL4jGykk309ST5Dl1J9uVafGszgo0bWvow5akX20NtfesfisTlNmDXBI8Q00Oo0Fv8q6/GxklWKQm5Yn2A6fLS/XrVTiyP3MlmJ8DW1G4BIAty0tvf1rpMcPtLa1gRlPmd9iLA7+VcYziWaNwAPgN7Lc6jT4rW0N7Ect66Vkk43EG4XIAGC/R7i7aGyhgbX2uLe1dcWjLYNiWYkxXABFvhzWIJGlgPfqai4hj7cMYW0+jgG+4GUAeZ0ty/fTfhGEZ8Ioky2bDgZQdQSvP5mp2rmXGZRCWLL41O4ym4I5aa3v7Uxx2KXuZNf9m9uvwmuOFpmwuHI18ETa+gJqzxNPqZf6Nv+01r0KseMjwxkSVgtpnPs1mB+RpH2wYGbAyqQcuJAvy2JYX/AGfyrW4vCo082ZQxWW4uNReOMi1Zntvhliiw2QKuXFxsBbS/iLHY67k+nOs/5X208WBRXZwPE9gxudl2sL2HtvSjAYb68PY6idb3NtJTcEbZt9ehFPwut/alWBS3cm+4xJ9+9Ht1pl3CFXEYL8TwrH/cz28j4Nd+hP4ezHC4i8mXmjTs3kXkVV/5UPyNU+IR34lhfKGc/jGBr0q/FhVSR3VDmkYFzfcgZRudBbp5nnV1yEHAX/0ligebM21thl5bnVunKtTiFzZUJsJGCk3tZNWkPlZFakXAYB3rSW8Tlz+xpk8r7+eoHKmfFuGtMEVXyAEh9CSUZSjqtjoSrEXN7XPOpj9aXtzwjioxMk8liD3gABH+zCgxAeWQhtebmk/bOX6/DDmBK1uRFlGtuXMeYFW+yUdp8edNcUQLcrKvy329+dUe2UebEoPuxi/TVmb8Al/lTL6k7a/DxWVANLKo+QFR8QwkcpQSxxuAS5zoreGIFzqwNtQg9zV3LSrjkxAZRu8XdjreeWKH8iflVy6ZnbrhmCKYeIRyPB4AWEQjUMzAElgyML+dY7jXHZkxoiaTEmJZUTSUAyEhCSCqKNM4BBP2vMVtcJjw808SsPqTGMoGqhkzan8PK1Y/jOEBxkRO74o2P81lUi/K4Uf4FYyk01K0Y4FGGLXkZjcEtLI9/ZiRyHKslxDgQHEkjhY4fNCXJjAW7ZmFyLZX1A3HOvogANZjFx34vB5YWQ+njA/H9wrpZElWMEMTGMrhJlAADhssjdSwIy39LX8q7m46kbxSG6NHICyuLeE+CTXZrKxOhO1OO6pDI+JZn7zDt3OyrHNAHI+0W7wEG/QEaHnTLpYYcLxhykA3MDSQJr/tZJXVT+zEL+hNSYjFthWjjiChVKL9ZIwzA2W6DIRoxFwWva+moul7K4lL4iVM0MMcpt9IKsDM9hKyNFplsqIujWubb14/6RIFuuLSO4NhJG+dbbhgjWZb2Ouvyrh6Pbc4HtC5GaWFkUEhmvfKVOU5gNhcNrfp1vVyeWPEwyRpIPrEZbjcZgVvY9L1mG4h38aDDTBosxZu7ZlzE+LxSRsHS5JPmT7Uw4BwmwYSjMgAKFpGdwxLFvE3iB+AeeW+lyKlxsa2a4tO4w0mUnNlJuNy50Fr3tdrDy0qDB9nxCiok065Ra+fMCeZs4Yam52517i8KwMa5yYzInhIB+E5wAel1HyrjjHEygAGhP2ult/ekx2lqTg/FiztE7ZmDuFYKBdUIFzY2ve+3lTisf2VBMkLkjxxSMdeZMTEnTT4q2FTKarQoooqArN8bwgEhuBZtbW9jWkqhxbB50uPiXUeY5it4XVSxmjhF3sB7CuH4eh3UfJeeh5aVZUaXroivQ5sp2h7Mo+GljisHYELmJy3J1Oqk3tfX0rteELEioHY2FhbnoBp/nWlVuVjpbcfl1qHF4FZAQdNtQbc6zpdspgJzhoVjDkmMAEZCLn0O+mv+VW246GikDmxMTjawvlO19/bSr8vC4o7EsVu2l20ueWosNvmOpqjj8bH3cqAhSUdQZBGgJKlfDnYFr7XGmtS8RWixsqjEygkC4iYe6lf/Ssz2/a8WHI1/WotvPMOvO9vemHaTiEPf95HKjXhRPq2V2DK7k2UE/ZfesxxqXvUiQM+squWtfLlzEEb7G2gPM6VJf8AnRe30RaWwLph/M4selpHr3A8SzWGbMSRa1tflvXGElAgwLMbZvpBuT97M2ppleYQsx9/4Uw1raQTXvvYlduuoHzv0p6y6/I0nkkRuIQspN/o8nPQgulvU8x5U7A2rcQt4fCqw4V1GsiFW10/iww06gr+NMaXYO30bDW+xiHj9xHKL/gPnTKMVPj6XIi7I6tjG64uWx11C5V5+lRcZwpfFO4F8kcetr2+MnzGhG3mOYvJ2GxGeGVuuJn1vv49D8rD2q1K/wDrba7MOv8AFxw2Pzdh7ms5fVJ2fuuvvS/G8F72aKUuQI7EoALOynNGSeQDEm3PTpTR9/eo2a1dLywzPZJc02OlOufElB6RqFA9v31XxcYM2ENjriZCTrY2eQqOnP1+VX+xS/q5b788zf8AUYD8AKpKbz4Hp9c3nc97+ABt7jflyvp0jTKKzpF+Lr0GEN/64tbprWiFZ7Dtm4u9iPDhVDb63e635aeL5+ldKy0RqrxBvCFvbOwS/QE+I+yBj7VdrN9scYVCxrfO8bhf58pTDp/5mPtTK8EXeyrkQoRYCXNLYcg5uo9MmUe1KeH4dmmjbMT9fIC2bW8krDTXkpI22fStPw3BjOiLoqKFHkosB+ArNdnZTfDnWzzg8ucjj22BtXL5ONRvFreL/o/w0paSIHDTH/awnKSf5QGja77HzrOTYjiGB/1mMYmPlLAPEDpqyWuNL7Xr6VVfGG0bNpdQWF9rgEg1iWxbGa4N2iixSp3UoJRizK3x3s62YEgixYewpTxCeSzGRCM2YK6hijMLrl18SNcaBt9LFqt8L7F4fGYKCSRSk/d/xyHLNc31Lfav0N/KrOHhx+GIjIGKjIKq4ISQaeHvCTob/aAb2qzLSaIYsU+Gbvi6IkWGZsrnKznw+GP7RNo25GxKi2tfQMFimZUbKSrqGB0BUEXswvvy0qlHgY5oo0nDkqozLKwzMQLHvMvhe9rkDwnpTkVm3dae0UUVAUUUUGf4rgcjZh8LfgenvVIdK1ckYYEEXB3FIsbwhl1TxL0+0P7a74Z+qxYpCuWa1Ba3l61ywBO1/wDH91dGS7GcOWUklmI20Y2A5i2x169fKkOP4FFE11Dfxcr2V2QHIUNvCRYWNvbrWwyjpS7i+CLsgC7rIm2gzBW16DwWrNilmD4Bh8odQzX1uzsx1Fhe7Hpy61ZxscEaZnRmCnTKWNuRuAQMutzfQbmm+AwvdxIhtdVUG21wLEjTrXsmDXmLk6+/Kmk2VJMkbZY1ihQ2bvZGbuySNRZBYEafEyg6WvytcXxmHWPCrFLAI4i4NpFOVWicAgMbnxMvzqpi+DYVAD3VszKtkZ1uWYanIwB11N+lL8PwfByMlsOAJIRLcvJmALWCmzep3rFltalStGivn2YjKDlubb2+bDyJtV/C8RNwGtuNL6+lEmISMGyZrA6DfQEhRmOl9he171nMR2gdiMkcSEg6OzGVTa6+A93cm5GjEjzFb6GkjCnAYN01D4vOTfcuZlv+IpiWspPQX01OmvuaT4/jmHfCQxGDEs0XdlR3MgQunO6g3FyTYamq+C42X5OlzazIQwvcAi+oPrWcLoyT9iYMuBjOUqXzOQf5TGx87i2vOp2w36rj5futILdbrC4PsOdR4DHKqpCuyAIuoubWHpem3hbA8SI0GadQD/8AFEsfPqY7+9TO8SEi+zamoMQ1lY9AT+BqaSBlUMdVYAhvUX16VSxslonN/sN+RrpLuMaKexjgYGAjS6lv6zMahRD32DNj4Yv/ACK5320y/ian7JL+oYW/+5T8qmOFtHgpepjj/wCjKb+epA+dYy9NwyJrP8HQnieLa2giiTle+retrW1rQjas32bzfSuIMdvpAQfsxr+4iulZaZ3trSfjPAu+xGGmL2XDlmKW+MkKU56BWGb2FNUiLkKoJP4f5U5wnAwpDOcxHL7P99TLKTtZEHC8KVjkkIsWU2HkBv71keB8HCHAsjafVswNrDvDKwtblfN+Fb/i75YJT0jc/JTWa4fBZMIR8P6uBrv4JDf8fwrzW7u3RsBVHjbWw01t+7e39U1eqhx1rYab+jb8jUHXBIguGhA5Rr+Qq7UOCW0aDoq/kKmoOJIgwswBHmL17HGFAA2G1dUUBRRRQFFFFAUUUUHLIDuAar4nhyOpBRD6rpp6VaooFUfCgpKiNCv2WJN7HlbnY31vtaoeMYcqgKJHe/K69d9DpTusn+kfjc2FwyvBCJmzG4ZioVVjdy5sNQAp00vWpeUsEUgYXHUgjzBsR8xSbhPGjPi51B+qiAC7eJgbO3oGBA9L86zHCu0WMEM4lXCRySsXQmcIEz5ke48RYgxki2t99CDVrgWElwPeSOuf6sKqRLKxZ3Yd3uguCBe/rbUEVu53c1/WsccfDK288an9aricBPd7H60ctrI5HPWlvBIGJia2n0OEA20vdiRfrqunlTjhOO76MMVs3Pa17bjU23OhNxqDVyVa6OJRiYLnVrD0G/vXEsK5DmAcAE2NiNBtqPKr0qVBiYvq3HVW/I1rSl2B4Rh5Fv3CL8O2h1RH+yRr4raVLjsNDBET3V0XSy3+1YHnoOtzYC/nTDh+HAVtL+L8lUD8qkkjHKppCHhylpLpDF3WUEMjGfU7gpB4gQba335mmccsKYDFQNPGJpjiWUMWQBpS5SwlAIsCt77G+p3qV+DQBc8mHifMshBZfFdACmtr2JLa35Cr2G7MYWRnGQqQzKMssoJC5cxFmAGra23rz5dukJ+HYpgihe5KqqKzRyEi4VQcxBuTe1tRparGIUSB11BKHY+EZrqNAddQT9rp0NP5+AxRwFFBtpYMxYZtAD4iT0pFxLgcipK6SNYZUAFgSBZN9L6m58wakulcdk+EtBgYYpD44kytqpHhFwRzsR5Xqxi4L4fhqXsWkTX0gkY1axcBSCQOGuImGcaL8BB6EDb5jc61BxK4g4cQuYiSMANzvh5RY76/vq+VTRp/ALffFvIf30l7E8AGScsxbNi5zfa9my3/AOWrEPGpUk7sqVPn8K2NuZvY6EWB51F2c44IIkhKEheYOZi0kjX0tzOY2/drV86ajWYfCqgsoA69T61NVfDY5JPhYGrFYUq7Vy5cFiCN+6cD1YFR+JqpLgTCmFUsGyvCl7blVZSfe9/LWpu2B/VWHV4V/rTRr++peMt9ZhV6z3/qxyN+6gaiqXGos2HlXqhq7XMiXBB2It86DyL4R6Cu68Ar2gKKKKAooooCiiigKKKKAooooCsb267PliMREveHL3U0On10TX+AtokyXJVha+oOh02VVuIRZoz1Go9v7qs7SsXjPrD3i4WVZAhWyyLAHANwJGjkz6G5At9o6Uin7L43EEhpYcHE4AeOBSzut7kNIQCDuAbndjztW4AoC118Ix5VV4bwyOBFSJFRVFgABt5nmedzvVkrUmWvGrbKliY+dRrqKszDTrVc1qKkiGlexxF3Cjc6enU/LWvIx5U64PhQAWI8R/AdKmV1Cc0cXwYOHZQNlsPTb8qj4bF9a51+KX8WT/8AP4U1dARY6iuY4gt7C1ySfUm5/GvK6uiKznEu0TpI0Yw5RVP8bKjmNjvmQQq9xfXxFD5VpDRQfNV45PiRJHiJgqOCnd4VsMXKkFbXncOCQdR3d+hp9xDGRSpErRYxO4ZZEthpTcqpUAlFIOjcjTnjUSMEV0VwW1zKD4VBc7/zQPeqWF7H4RkUth0DFQWsMupGui2FAvXDmY54wQFuoE3eK98wPwuARfKfXTpSnC4Z1kW4e65Lqt9x3p5dWO9thyrfxYJFRUCgKoAA6Bdtd9KrNwWO91FidzYX589+dAnU3X4nXW98rkDQXFr7cvUnqKvYDiZUWcg2563Pyveq83CJ9R3oIuSBkvpplBa41GvzNcx8OnUaNGx9HU33vvb3t+VBJ2lxIdcOg1z4qD5K3eaf8OpeKN+uYMf0x+UYH7zSvG4djisCreFhLJIQLlbJC6/a3GZxtarXaBmGOwRUEgLiCbbjwooNuYuwoNLRVCHiJ1zL/VuT7ggef4VcjlB2+XOg7ooooCiiigKKKKAooooCiiigKKKKAooooFeK4eQSU1HTmPTqKpB+R08iLGtDXEkKtuAfUV0mf7ZuJGDQ2tNxw+P7g/P864PC0vex9Lm1a84z4kj2Fcdyb+IZQdidK0kWFVfhUD21+ddsgO4vU/IviqRcLUAakkVcVbbV7RXO23tqTQoooqKKKKKCtisJnK32AYH9oWqwosK9ooCiiigKjeEH/H+L1S43icQiA4aFJnvYhpMlhbcaeLpa43rK8X7ScRQLaEJqc94XbKNwVZGdHvr8RSgd46P/AElhQNhDiWI94FH50cYly4/B+aYj5ZYz87gbedZnhvaQHFRzTSs7JHLGVEcSn6xoiAqpKxyjuz8VzqK0kvE4JZIpimJJiz5LYeUjxqFbZDfTagsCSbMT9k3Isc2nne1tegO9TLNmtfMp9Lbjn/YelXoVUgMBa4B2KnXqDYg+Rr3ureY6GgiR9srX9edWVOlRiMHlY+VSigKKKKAooooCiiigKKKKAooooCiiigKKKKAooooCiiigKKKKAooooCiiigKKKKAooooCiiiginwqOLOisOjKD+dVIOAYeNxIkMaONiqhdxY/DblRRQMKKKKAooooCiiigKKKKD//2Q=="/>
          <p:cNvSpPr>
            <a:spLocks noChangeAspect="1" noChangeArrowheads="1"/>
          </p:cNvSpPr>
          <p:nvPr/>
        </p:nvSpPr>
        <p:spPr bwMode="auto">
          <a:xfrm>
            <a:off x="63500" y="-844550"/>
            <a:ext cx="2628900" cy="1743075"/>
          </a:xfrm>
          <a:prstGeom prst="rect">
            <a:avLst/>
          </a:prstGeom>
          <a:noFill/>
        </p:spPr>
        <p:txBody>
          <a:bodyPr vert="horz" wrap="square" lIns="91440" tIns="45720" rIns="91440" bIns="45720" numCol="1" anchor="t" anchorCtr="0" compatLnSpc="1">
            <a:prstTxWarp prst="textNoShape">
              <a:avLst/>
            </a:prstTxWarp>
          </a:bodyPr>
          <a:lstStyle/>
          <a:p>
            <a:endParaRPr lang="da-DK"/>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t2.gstatic.com/images?q=tbn:ANd9GcQ9DWHZ0UQ4SwjEvVTf4uy8PkSwZgd18DRESZl_7ZyJpcPAxfEumw"/>
          <p:cNvPicPr>
            <a:picLocks noChangeAspect="1" noChangeArrowheads="1"/>
          </p:cNvPicPr>
          <p:nvPr/>
        </p:nvPicPr>
        <p:blipFill>
          <a:blip r:embed="rId3" cstate="print"/>
          <a:srcRect t="20769" b="4463"/>
          <a:stretch>
            <a:fillRect/>
          </a:stretch>
        </p:blipFill>
        <p:spPr bwMode="auto">
          <a:xfrm>
            <a:off x="4788025" y="2564904"/>
            <a:ext cx="4355976" cy="2139902"/>
          </a:xfrm>
          <a:prstGeom prst="rect">
            <a:avLst/>
          </a:prstGeom>
          <a:noFill/>
        </p:spPr>
      </p:pic>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2054" name="Rectangle 12"/>
          <p:cNvSpPr>
            <a:spLocks noGrp="1" noChangeArrowheads="1"/>
          </p:cNvSpPr>
          <p:nvPr>
            <p:ph type="title"/>
          </p:nvPr>
        </p:nvSpPr>
        <p:spPr>
          <a:xfrm>
            <a:off x="1619672" y="1340768"/>
            <a:ext cx="7344816" cy="1143000"/>
          </a:xfrm>
        </p:spPr>
        <p:style>
          <a:lnRef idx="1">
            <a:schemeClr val="dk1"/>
          </a:lnRef>
          <a:fillRef idx="1002">
            <a:schemeClr val="lt1"/>
          </a:fillRef>
          <a:effectRef idx="1">
            <a:schemeClr val="dk1"/>
          </a:effectRef>
          <a:fontRef idx="minor">
            <a:schemeClr val="dk1"/>
          </a:fontRef>
        </p:style>
        <p:txBody>
          <a:bodyPr>
            <a:noAutofit/>
          </a:bodyPr>
          <a:lstStyle/>
          <a:p>
            <a:r>
              <a:rPr lang="da-DK" b="1" dirty="0">
                <a:latin typeface="Arial Narrow" pitchFamily="34" charset="0"/>
              </a:rPr>
              <a:t>Habit 5.   </a:t>
            </a:r>
            <a:r>
              <a:rPr lang="da-DK" b="1" dirty="0" err="1">
                <a:latin typeface="Arial Narrow" pitchFamily="34" charset="0"/>
              </a:rPr>
              <a:t>Try</a:t>
            </a:r>
            <a:r>
              <a:rPr lang="en-US" b="1" dirty="0">
                <a:latin typeface="Arial Narrow" pitchFamily="34" charset="0"/>
              </a:rPr>
              <a:t> first to understand,</a:t>
            </a:r>
            <a:br>
              <a:rPr lang="en-US" b="1" dirty="0">
                <a:latin typeface="Arial Narrow" pitchFamily="34" charset="0"/>
              </a:rPr>
            </a:br>
            <a:r>
              <a:rPr lang="en-US" b="1" dirty="0">
                <a:latin typeface="Arial Narrow" pitchFamily="34" charset="0"/>
              </a:rPr>
              <a:t>                then to be understood</a:t>
            </a:r>
            <a:endParaRPr lang="da-DK" sz="4000" b="1" dirty="0">
              <a:latin typeface="Arial Narrow" pitchFamily="34" charset="0"/>
            </a:endParaRPr>
          </a:p>
        </p:txBody>
      </p:sp>
      <p:sp>
        <p:nvSpPr>
          <p:cNvPr id="12" name="Pladsholder til indhold 11"/>
          <p:cNvSpPr>
            <a:spLocks noGrp="1"/>
          </p:cNvSpPr>
          <p:nvPr>
            <p:ph sz="half" idx="2"/>
          </p:nvPr>
        </p:nvSpPr>
        <p:spPr>
          <a:xfrm>
            <a:off x="467544" y="2924944"/>
            <a:ext cx="6768752" cy="3933056"/>
          </a:xfrm>
        </p:spPr>
        <p:txBody>
          <a:bodyPr>
            <a:normAutofit lnSpcReduction="10000"/>
          </a:bodyPr>
          <a:lstStyle/>
          <a:p>
            <a:r>
              <a:rPr lang="en-US" sz="3200" dirty="0"/>
              <a:t>Communicate convincingly</a:t>
            </a:r>
          </a:p>
          <a:p>
            <a:r>
              <a:rPr lang="en-US" sz="3200" dirty="0"/>
              <a:t>Be and act credible</a:t>
            </a:r>
          </a:p>
          <a:p>
            <a:r>
              <a:rPr lang="en-US" sz="3200" dirty="0"/>
              <a:t>Listen effectively </a:t>
            </a:r>
          </a:p>
          <a:p>
            <a:r>
              <a:rPr lang="en-US" sz="3200" dirty="0"/>
              <a:t>Make input and feedback</a:t>
            </a:r>
          </a:p>
          <a:p>
            <a:r>
              <a:rPr lang="en-US" sz="3200" dirty="0"/>
              <a:t>Promote mutual understanding</a:t>
            </a:r>
          </a:p>
          <a:p>
            <a:endParaRPr lang="da-DK" dirty="0">
              <a:latin typeface="Arial Narrow" pitchFamily="34" charset="0"/>
            </a:endParaRPr>
          </a:p>
          <a:p>
            <a:pPr>
              <a:buNone/>
            </a:pPr>
            <a:r>
              <a:rPr lang="da-DK" b="1" dirty="0">
                <a:latin typeface="Arial Narrow" pitchFamily="34" charset="0"/>
              </a:rPr>
              <a:t>“Diagnoses must </a:t>
            </a:r>
            <a:r>
              <a:rPr lang="da-DK" b="1" dirty="0" err="1">
                <a:latin typeface="Arial Narrow" pitchFamily="34" charset="0"/>
              </a:rPr>
              <a:t>precede</a:t>
            </a:r>
            <a:r>
              <a:rPr lang="da-DK" b="1" dirty="0">
                <a:latin typeface="Arial Narrow" pitchFamily="34" charset="0"/>
              </a:rPr>
              <a:t> </a:t>
            </a:r>
            <a:r>
              <a:rPr lang="da-DK" b="1" dirty="0" err="1">
                <a:latin typeface="Arial Narrow" pitchFamily="34" charset="0"/>
              </a:rPr>
              <a:t>treatment</a:t>
            </a:r>
            <a:r>
              <a:rPr lang="da-DK" b="1" dirty="0">
                <a:latin typeface="Arial Narrow" pitchFamily="34" charset="0"/>
              </a:rPr>
              <a:t>”</a:t>
            </a:r>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2054" name="Rectangle 12"/>
          <p:cNvSpPr>
            <a:spLocks noGrp="1" noChangeArrowheads="1"/>
          </p:cNvSpPr>
          <p:nvPr>
            <p:ph type="title"/>
          </p:nvPr>
        </p:nvSpPr>
        <p:spPr>
          <a:xfrm>
            <a:off x="1619672" y="1412776"/>
            <a:ext cx="7200800" cy="1143000"/>
          </a:xfrm>
        </p:spPr>
        <p:style>
          <a:lnRef idx="1">
            <a:schemeClr val="dk1"/>
          </a:lnRef>
          <a:fillRef idx="1002">
            <a:schemeClr val="lt1"/>
          </a:fillRef>
          <a:effectRef idx="1">
            <a:schemeClr val="dk1"/>
          </a:effectRef>
          <a:fontRef idx="minor">
            <a:schemeClr val="dk1"/>
          </a:fontRef>
        </p:style>
        <p:txBody>
          <a:bodyPr>
            <a:normAutofit/>
          </a:bodyPr>
          <a:lstStyle/>
          <a:p>
            <a:r>
              <a:rPr lang="da-DK" sz="4800" b="1" dirty="0">
                <a:latin typeface="Arial Narrow" pitchFamily="34" charset="0"/>
              </a:rPr>
              <a:t>Habit 6.          </a:t>
            </a:r>
            <a:r>
              <a:rPr lang="da-DK" sz="4800" b="1" dirty="0" err="1">
                <a:latin typeface="Arial Narrow" pitchFamily="34" charset="0"/>
              </a:rPr>
              <a:t>Create</a:t>
            </a:r>
            <a:r>
              <a:rPr lang="da-DK" sz="4800" b="1" dirty="0">
                <a:latin typeface="Arial Narrow" pitchFamily="34" charset="0"/>
              </a:rPr>
              <a:t> </a:t>
            </a:r>
            <a:r>
              <a:rPr lang="da-DK" sz="4800" b="1" dirty="0" err="1">
                <a:latin typeface="Arial Narrow" pitchFamily="34" charset="0"/>
              </a:rPr>
              <a:t>synergy</a:t>
            </a:r>
            <a:endParaRPr lang="da-DK" b="1" dirty="0">
              <a:latin typeface="Arial Narrow" pitchFamily="34" charset="0"/>
            </a:endParaRPr>
          </a:p>
        </p:txBody>
      </p:sp>
      <p:sp>
        <p:nvSpPr>
          <p:cNvPr id="2055" name="Rectangle 10"/>
          <p:cNvSpPr>
            <a:spLocks noGrp="1" noChangeArrowheads="1"/>
          </p:cNvSpPr>
          <p:nvPr>
            <p:ph type="body" idx="4294967295"/>
          </p:nvPr>
        </p:nvSpPr>
        <p:spPr>
          <a:xfrm>
            <a:off x="0" y="2609850"/>
            <a:ext cx="8172399" cy="4248150"/>
          </a:xfrm>
        </p:spPr>
        <p:txBody>
          <a:bodyPr>
            <a:normAutofit fontScale="92500" lnSpcReduction="10000"/>
          </a:bodyPr>
          <a:lstStyle/>
          <a:p>
            <a:pPr eaLnBrk="1" hangingPunct="1">
              <a:lnSpc>
                <a:spcPct val="80000"/>
              </a:lnSpc>
              <a:buFontTx/>
              <a:buNone/>
            </a:pPr>
            <a:endParaRPr lang="da-DK" sz="1400" dirty="0"/>
          </a:p>
          <a:p>
            <a:pPr algn="ctr" eaLnBrk="1" hangingPunct="1">
              <a:lnSpc>
                <a:spcPct val="80000"/>
              </a:lnSpc>
              <a:buFontTx/>
              <a:buNone/>
            </a:pPr>
            <a:r>
              <a:rPr lang="da-DK" sz="2000" dirty="0"/>
              <a:t>. </a:t>
            </a:r>
          </a:p>
          <a:p>
            <a:pPr>
              <a:lnSpc>
                <a:spcPct val="80000"/>
              </a:lnSpc>
            </a:pPr>
            <a:r>
              <a:rPr lang="en-US" dirty="0">
                <a:latin typeface="Arial Narrow" pitchFamily="34" charset="0"/>
              </a:rPr>
              <a:t>Value diversity</a:t>
            </a:r>
          </a:p>
          <a:p>
            <a:pPr>
              <a:lnSpc>
                <a:spcPct val="80000"/>
              </a:lnSpc>
            </a:pPr>
            <a:r>
              <a:rPr lang="en-US" dirty="0">
                <a:latin typeface="Arial Narrow" pitchFamily="34" charset="0"/>
              </a:rPr>
              <a:t>Take advantage of different skills</a:t>
            </a:r>
          </a:p>
          <a:p>
            <a:pPr>
              <a:lnSpc>
                <a:spcPct val="80000"/>
              </a:lnSpc>
            </a:pPr>
            <a:r>
              <a:rPr lang="en-US" dirty="0">
                <a:latin typeface="Arial Narrow" pitchFamily="34" charset="0"/>
              </a:rPr>
              <a:t>Collaborate on decisions</a:t>
            </a:r>
          </a:p>
          <a:p>
            <a:pPr>
              <a:lnSpc>
                <a:spcPct val="80000"/>
              </a:lnSpc>
            </a:pPr>
            <a:r>
              <a:rPr lang="en-US" dirty="0">
                <a:latin typeface="Arial Narrow" pitchFamily="34" charset="0"/>
              </a:rPr>
              <a:t>Collaborate on problem reading</a:t>
            </a:r>
          </a:p>
          <a:p>
            <a:pPr>
              <a:lnSpc>
                <a:spcPct val="80000"/>
              </a:lnSpc>
            </a:pPr>
            <a:r>
              <a:rPr lang="en-US" dirty="0">
                <a:latin typeface="Arial Narrow" pitchFamily="34" charset="0"/>
              </a:rPr>
              <a:t>Create creativity</a:t>
            </a:r>
          </a:p>
          <a:p>
            <a:pPr>
              <a:lnSpc>
                <a:spcPct val="80000"/>
              </a:lnSpc>
            </a:pPr>
            <a:r>
              <a:rPr lang="en-US" dirty="0">
                <a:latin typeface="Arial Narrow" pitchFamily="34" charset="0"/>
              </a:rPr>
              <a:t>Be innovative</a:t>
            </a:r>
          </a:p>
          <a:p>
            <a:pPr eaLnBrk="1" hangingPunct="1">
              <a:lnSpc>
                <a:spcPct val="80000"/>
              </a:lnSpc>
            </a:pPr>
            <a:endParaRPr lang="da-DK" sz="2000" dirty="0">
              <a:latin typeface="Arial Narrow" pitchFamily="34" charset="0"/>
            </a:endParaRPr>
          </a:p>
          <a:p>
            <a:pPr eaLnBrk="1" hangingPunct="1">
              <a:lnSpc>
                <a:spcPct val="80000"/>
              </a:lnSpc>
              <a:buNone/>
            </a:pPr>
            <a:endParaRPr lang="da-DK" sz="2000" dirty="0">
              <a:latin typeface="Arial Narrow" pitchFamily="34" charset="0"/>
            </a:endParaRPr>
          </a:p>
          <a:p>
            <a:pPr>
              <a:buNone/>
            </a:pPr>
            <a:r>
              <a:rPr lang="en-US" sz="2600" b="1" dirty="0">
                <a:latin typeface="Arial Narrow" pitchFamily="34" charset="0"/>
              </a:rPr>
              <a:t>"The main source of value creation - is the result of cooperation</a:t>
            </a:r>
            <a:br>
              <a:rPr lang="en-US" sz="2600" b="1" dirty="0">
                <a:latin typeface="Arial Narrow" pitchFamily="34" charset="0"/>
              </a:rPr>
            </a:br>
            <a:r>
              <a:rPr lang="en-US" sz="2600" b="1" dirty="0">
                <a:latin typeface="Arial Narrow" pitchFamily="34" charset="0"/>
              </a:rPr>
              <a:t>from diverse viewpoints or basic values​​“</a:t>
            </a:r>
          </a:p>
          <a:p>
            <a:pPr>
              <a:buNone/>
            </a:pPr>
            <a:endParaRPr lang="da-DK" sz="2000" b="1" dirty="0">
              <a:latin typeface="Arial Narrow" pitchFamily="34" charset="0"/>
            </a:endParaRPr>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pic>
        <p:nvPicPr>
          <p:cNvPr id="25602" name="Picture 2" descr="http://www.designcoaching.dk/grafik/synergi.jpg"/>
          <p:cNvPicPr>
            <a:picLocks noChangeAspect="1" noChangeArrowheads="1"/>
          </p:cNvPicPr>
          <p:nvPr/>
        </p:nvPicPr>
        <p:blipFill>
          <a:blip r:embed="rId4" cstate="print"/>
          <a:srcRect/>
          <a:stretch>
            <a:fillRect/>
          </a:stretch>
        </p:blipFill>
        <p:spPr bwMode="auto">
          <a:xfrm>
            <a:off x="5220072" y="2636912"/>
            <a:ext cx="3719933" cy="1944216"/>
          </a:xfrm>
          <a:prstGeom prst="rect">
            <a:avLst/>
          </a:prstGeom>
          <a:ln>
            <a:noFill/>
          </a:ln>
          <a:effectLst>
            <a:softEdge rad="112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myskillz.dk/wp-content/uploads/Covey-syvne-vane-slib-saven-107255_184x184.png"/>
          <p:cNvPicPr>
            <a:picLocks noChangeAspect="1" noChangeArrowheads="1"/>
          </p:cNvPicPr>
          <p:nvPr/>
        </p:nvPicPr>
        <p:blipFill>
          <a:blip r:embed="rId3" cstate="print">
            <a:lum bright="-10000" contrast="20000"/>
          </a:blip>
          <a:srcRect l="21653" t="12500" r="10847" b="24551"/>
          <a:stretch>
            <a:fillRect/>
          </a:stretch>
        </p:blipFill>
        <p:spPr bwMode="auto">
          <a:xfrm>
            <a:off x="5831633" y="2932232"/>
            <a:ext cx="3312367" cy="3089056"/>
          </a:xfrm>
          <a:prstGeom prst="rect">
            <a:avLst/>
          </a:prstGeom>
          <a:noFill/>
        </p:spPr>
      </p:pic>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2054" name="Rectangle 12"/>
          <p:cNvSpPr>
            <a:spLocks noGrp="1" noChangeArrowheads="1"/>
          </p:cNvSpPr>
          <p:nvPr>
            <p:ph type="title"/>
          </p:nvPr>
        </p:nvSpPr>
        <p:spPr>
          <a:xfrm>
            <a:off x="1619672" y="1412776"/>
            <a:ext cx="7200800" cy="1143000"/>
          </a:xfrm>
        </p:spPr>
        <p:style>
          <a:lnRef idx="1">
            <a:schemeClr val="dk1"/>
          </a:lnRef>
          <a:fillRef idx="1002">
            <a:schemeClr val="lt1"/>
          </a:fillRef>
          <a:effectRef idx="1">
            <a:schemeClr val="dk1"/>
          </a:effectRef>
          <a:fontRef idx="minor">
            <a:schemeClr val="dk1"/>
          </a:fontRef>
        </p:style>
        <p:txBody>
          <a:bodyPr>
            <a:noAutofit/>
          </a:bodyPr>
          <a:lstStyle/>
          <a:p>
            <a:r>
              <a:rPr lang="da-DK" sz="4800" b="1" dirty="0">
                <a:latin typeface="Arial Narrow" pitchFamily="34" charset="0"/>
              </a:rPr>
              <a:t>Habit 7.        </a:t>
            </a:r>
            <a:r>
              <a:rPr lang="da-DK" sz="4800" b="1" dirty="0" err="1">
                <a:latin typeface="Arial Narrow" pitchFamily="34" charset="0"/>
              </a:rPr>
              <a:t>Sharpen</a:t>
            </a:r>
            <a:r>
              <a:rPr lang="da-DK" sz="4800" b="1" dirty="0">
                <a:latin typeface="Arial Narrow" pitchFamily="34" charset="0"/>
              </a:rPr>
              <a:t> the </a:t>
            </a:r>
            <a:r>
              <a:rPr lang="da-DK" sz="4800" b="1" dirty="0" err="1">
                <a:latin typeface="Arial Narrow" pitchFamily="34" charset="0"/>
              </a:rPr>
              <a:t>saw</a:t>
            </a:r>
            <a:endParaRPr lang="da-DK" sz="3600" b="1" dirty="0"/>
          </a:p>
        </p:txBody>
      </p:sp>
      <p:sp>
        <p:nvSpPr>
          <p:cNvPr id="2055" name="Rectangle 10"/>
          <p:cNvSpPr>
            <a:spLocks noGrp="1" noChangeArrowheads="1"/>
          </p:cNvSpPr>
          <p:nvPr>
            <p:ph idx="1"/>
          </p:nvPr>
        </p:nvSpPr>
        <p:spPr>
          <a:xfrm>
            <a:off x="323528" y="2393504"/>
            <a:ext cx="5832648" cy="4464496"/>
          </a:xfrm>
        </p:spPr>
        <p:txBody>
          <a:bodyPr>
            <a:normAutofit fontScale="85000" lnSpcReduction="10000"/>
          </a:bodyPr>
          <a:lstStyle/>
          <a:p>
            <a:pPr eaLnBrk="1" hangingPunct="1">
              <a:lnSpc>
                <a:spcPct val="80000"/>
              </a:lnSpc>
              <a:buFontTx/>
              <a:buNone/>
            </a:pPr>
            <a:endParaRPr lang="da-DK" sz="1400" dirty="0"/>
          </a:p>
          <a:p>
            <a:pPr algn="ctr" eaLnBrk="1" hangingPunct="1">
              <a:lnSpc>
                <a:spcPct val="80000"/>
              </a:lnSpc>
              <a:buFontTx/>
              <a:buNone/>
            </a:pPr>
            <a:r>
              <a:rPr lang="da-DK" sz="2000" dirty="0"/>
              <a:t>. </a:t>
            </a:r>
          </a:p>
          <a:p>
            <a:pPr>
              <a:lnSpc>
                <a:spcPct val="80000"/>
              </a:lnSpc>
            </a:pPr>
            <a:endParaRPr lang="en-US" sz="3600" dirty="0"/>
          </a:p>
          <a:p>
            <a:pPr>
              <a:lnSpc>
                <a:spcPct val="80000"/>
              </a:lnSpc>
            </a:pPr>
            <a:r>
              <a:rPr lang="en-US" sz="3600" dirty="0"/>
              <a:t>Create balance in your life</a:t>
            </a:r>
          </a:p>
          <a:p>
            <a:pPr>
              <a:lnSpc>
                <a:spcPct val="80000"/>
              </a:lnSpc>
            </a:pPr>
            <a:r>
              <a:rPr lang="en-US" sz="3600" dirty="0"/>
              <a:t>Train your ability to personal development</a:t>
            </a:r>
          </a:p>
          <a:p>
            <a:pPr>
              <a:lnSpc>
                <a:spcPct val="80000"/>
              </a:lnSpc>
            </a:pPr>
            <a:r>
              <a:rPr lang="en-US" sz="3600" dirty="0"/>
              <a:t>Train your ability for self-renewal</a:t>
            </a:r>
          </a:p>
          <a:p>
            <a:pPr eaLnBrk="1" hangingPunct="1">
              <a:lnSpc>
                <a:spcPct val="80000"/>
              </a:lnSpc>
            </a:pPr>
            <a:endParaRPr lang="da-DK" sz="3600" dirty="0"/>
          </a:p>
          <a:p>
            <a:pPr eaLnBrk="1" hangingPunct="1">
              <a:lnSpc>
                <a:spcPct val="80000"/>
              </a:lnSpc>
            </a:pPr>
            <a:endParaRPr lang="da-DK" sz="3600" dirty="0"/>
          </a:p>
          <a:p>
            <a:pPr eaLnBrk="1" hangingPunct="1">
              <a:lnSpc>
                <a:spcPct val="80000"/>
              </a:lnSpc>
            </a:pPr>
            <a:endParaRPr lang="da-DK" sz="3600" dirty="0"/>
          </a:p>
          <a:p>
            <a:pPr>
              <a:lnSpc>
                <a:spcPct val="80000"/>
              </a:lnSpc>
              <a:buNone/>
            </a:pPr>
            <a:r>
              <a:rPr lang="en-US" sz="2800" b="1" dirty="0"/>
              <a:t>“Even if you are on the right track, you'll eventually get run over if you stand still.“</a:t>
            </a:r>
          </a:p>
          <a:p>
            <a:pPr eaLnBrk="1" hangingPunct="1">
              <a:lnSpc>
                <a:spcPct val="80000"/>
              </a:lnSpc>
              <a:buNone/>
            </a:pPr>
            <a:endParaRPr lang="da-DK" sz="3600" dirty="0"/>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Lige forbindelse 4"/>
          <p:cNvCxnSpPr/>
          <p:nvPr/>
        </p:nvCxnSpPr>
        <p:spPr>
          <a:xfrm>
            <a:off x="1979613" y="1125538"/>
            <a:ext cx="64087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Billede 5" descr="ysmen%20logo%20februar%202004.jpg"/>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07950" y="333375"/>
            <a:ext cx="1592263" cy="1655763"/>
          </a:xfrm>
          <a:prstGeom prst="rect">
            <a:avLst/>
          </a:prstGeom>
          <a:noFill/>
          <a:ln w="9525">
            <a:noFill/>
            <a:miter lim="800000"/>
            <a:headEnd/>
            <a:tailEnd/>
          </a:ln>
        </p:spPr>
      </p:pic>
      <p:sp>
        <p:nvSpPr>
          <p:cNvPr id="2052" name="Tekstboks 7"/>
          <p:cNvSpPr txBox="1">
            <a:spLocks noChangeArrowheads="1"/>
          </p:cNvSpPr>
          <p:nvPr/>
        </p:nvSpPr>
        <p:spPr bwMode="auto">
          <a:xfrm>
            <a:off x="7415213" y="6488113"/>
            <a:ext cx="1728787" cy="369887"/>
          </a:xfrm>
          <a:prstGeom prst="rect">
            <a:avLst/>
          </a:prstGeom>
          <a:noFill/>
          <a:ln w="9525">
            <a:noFill/>
            <a:miter lim="800000"/>
            <a:headEnd/>
            <a:tailEnd/>
          </a:ln>
        </p:spPr>
        <p:txBody>
          <a:bodyPr>
            <a:spAutoFit/>
          </a:bodyPr>
          <a:lstStyle/>
          <a:p>
            <a:r>
              <a:rPr lang="da-DK">
                <a:latin typeface="Calibri" pitchFamily="34" charset="0"/>
              </a:rPr>
              <a:t>RSD Jens Byskov</a:t>
            </a:r>
          </a:p>
        </p:txBody>
      </p:sp>
      <p:sp>
        <p:nvSpPr>
          <p:cNvPr id="2053" name="Pladsholder til indhold 9"/>
          <p:cNvSpPr>
            <a:spLocks/>
          </p:cNvSpPr>
          <p:nvPr/>
        </p:nvSpPr>
        <p:spPr bwMode="auto">
          <a:xfrm>
            <a:off x="1619250" y="1989138"/>
            <a:ext cx="7067550" cy="4137025"/>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da-DK" sz="4000">
              <a:latin typeface="Arial Rounded MT Bold" pitchFamily="34" charset="0"/>
            </a:endParaRPr>
          </a:p>
        </p:txBody>
      </p:sp>
      <p:sp>
        <p:nvSpPr>
          <p:cNvPr id="9" name="Titel 8"/>
          <p:cNvSpPr>
            <a:spLocks noGrp="1"/>
          </p:cNvSpPr>
          <p:nvPr>
            <p:ph type="title"/>
          </p:nvPr>
        </p:nvSpPr>
        <p:spPr>
          <a:xfrm>
            <a:off x="179512" y="1340768"/>
            <a:ext cx="8964488" cy="1143000"/>
          </a:xfrm>
        </p:spPr>
        <p:txBody>
          <a:bodyPr>
            <a:normAutofit fontScale="90000"/>
          </a:bodyPr>
          <a:lstStyle/>
          <a:p>
            <a:r>
              <a:rPr lang="da-DK" dirty="0" err="1"/>
              <a:t>Remember</a:t>
            </a:r>
            <a:r>
              <a:rPr lang="da-DK" dirty="0"/>
              <a:t>! </a:t>
            </a:r>
            <a:br>
              <a:rPr lang="da-DK" dirty="0"/>
            </a:br>
            <a:r>
              <a:rPr lang="da-DK" dirty="0"/>
              <a:t>The power of a habit is </a:t>
            </a:r>
            <a:r>
              <a:rPr lang="da-DK" dirty="0" err="1"/>
              <a:t>enormus</a:t>
            </a:r>
            <a:endParaRPr lang="da-DK" u="sng" dirty="0">
              <a:latin typeface="Arial Narrow" pitchFamily="34" charset="0"/>
            </a:endParaRPr>
          </a:p>
        </p:txBody>
      </p:sp>
      <p:sp>
        <p:nvSpPr>
          <p:cNvPr id="2055" name="Rectangle 10"/>
          <p:cNvSpPr>
            <a:spLocks noGrp="1" noChangeArrowheads="1"/>
          </p:cNvSpPr>
          <p:nvPr>
            <p:ph idx="1"/>
          </p:nvPr>
        </p:nvSpPr>
        <p:spPr>
          <a:xfrm>
            <a:off x="539552" y="2764085"/>
            <a:ext cx="6048672" cy="4093915"/>
          </a:xfrm>
        </p:spPr>
        <p:txBody>
          <a:bodyPr/>
          <a:lstStyle/>
          <a:p>
            <a:pPr eaLnBrk="1" hangingPunct="1">
              <a:lnSpc>
                <a:spcPct val="80000"/>
              </a:lnSpc>
              <a:buFontTx/>
              <a:buNone/>
            </a:pPr>
            <a:endParaRPr lang="da-DK" sz="1400" dirty="0"/>
          </a:p>
          <a:p>
            <a:pPr marL="514350" indent="-514350">
              <a:lnSpc>
                <a:spcPct val="80000"/>
              </a:lnSpc>
              <a:buFont typeface="+mj-lt"/>
              <a:buAutoNum type="arabicPeriod"/>
            </a:pPr>
            <a:r>
              <a:rPr lang="en-US" sz="2800" b="1" dirty="0">
                <a:latin typeface="Arial Narrow" pitchFamily="34" charset="0"/>
              </a:rPr>
              <a:t>Be proactive </a:t>
            </a:r>
          </a:p>
          <a:p>
            <a:pPr marL="514350" indent="-514350">
              <a:lnSpc>
                <a:spcPct val="80000"/>
              </a:lnSpc>
              <a:buFont typeface="+mj-lt"/>
              <a:buAutoNum type="arabicPeriod"/>
            </a:pPr>
            <a:r>
              <a:rPr lang="en-US" sz="2800" b="1" dirty="0">
                <a:latin typeface="Arial Narrow" pitchFamily="34" charset="0"/>
              </a:rPr>
              <a:t>Begin with the end </a:t>
            </a:r>
          </a:p>
          <a:p>
            <a:pPr marL="514350" indent="-514350">
              <a:lnSpc>
                <a:spcPct val="80000"/>
              </a:lnSpc>
              <a:buFont typeface="+mj-lt"/>
              <a:buAutoNum type="arabicPeriod"/>
            </a:pPr>
            <a:r>
              <a:rPr lang="en-US" sz="2800" b="1" dirty="0">
                <a:latin typeface="Arial Narrow" pitchFamily="34" charset="0"/>
              </a:rPr>
              <a:t>Put first things first </a:t>
            </a:r>
          </a:p>
          <a:p>
            <a:pPr marL="514350" indent="-514350">
              <a:lnSpc>
                <a:spcPct val="80000"/>
              </a:lnSpc>
              <a:buFont typeface="+mj-lt"/>
              <a:buAutoNum type="arabicPeriod"/>
            </a:pPr>
            <a:r>
              <a:rPr lang="en-US" sz="2800" b="1" dirty="0">
                <a:latin typeface="Arial Narrow" pitchFamily="34" charset="0"/>
              </a:rPr>
              <a:t>Think win-win</a:t>
            </a:r>
          </a:p>
          <a:p>
            <a:pPr marL="514350" indent="-514350">
              <a:lnSpc>
                <a:spcPct val="80000"/>
              </a:lnSpc>
              <a:buFont typeface="+mj-lt"/>
              <a:buAutoNum type="arabicPeriod"/>
            </a:pPr>
            <a:r>
              <a:rPr lang="en-US" sz="2800" b="1" dirty="0">
                <a:latin typeface="Arial Narrow" pitchFamily="34" charset="0"/>
              </a:rPr>
              <a:t>Try first to understand, then to be understood</a:t>
            </a:r>
          </a:p>
          <a:p>
            <a:pPr marL="514350" indent="-514350">
              <a:lnSpc>
                <a:spcPct val="80000"/>
              </a:lnSpc>
              <a:buFont typeface="+mj-lt"/>
              <a:buAutoNum type="arabicPeriod"/>
            </a:pPr>
            <a:r>
              <a:rPr lang="en-US" sz="2800" b="1" dirty="0">
                <a:latin typeface="Arial Narrow" pitchFamily="34" charset="0"/>
              </a:rPr>
              <a:t>Create synergy </a:t>
            </a:r>
          </a:p>
          <a:p>
            <a:pPr marL="514350" indent="-514350">
              <a:lnSpc>
                <a:spcPct val="80000"/>
              </a:lnSpc>
              <a:buFont typeface="+mj-lt"/>
              <a:buAutoNum type="arabicPeriod"/>
            </a:pPr>
            <a:r>
              <a:rPr lang="en-US" sz="2800" b="1" dirty="0">
                <a:latin typeface="Arial Narrow" pitchFamily="34" charset="0"/>
              </a:rPr>
              <a:t>Sharpen the saw</a:t>
            </a:r>
            <a:endParaRPr lang="da-DK" sz="2800" dirty="0"/>
          </a:p>
        </p:txBody>
      </p:sp>
      <p:sp>
        <p:nvSpPr>
          <p:cNvPr id="11" name="Rektangel 10"/>
          <p:cNvSpPr/>
          <p:nvPr/>
        </p:nvSpPr>
        <p:spPr>
          <a:xfrm>
            <a:off x="1619672" y="332656"/>
            <a:ext cx="6912768" cy="707886"/>
          </a:xfrm>
          <a:prstGeom prst="rect">
            <a:avLst/>
          </a:prstGeom>
        </p:spPr>
        <p:txBody>
          <a:bodyPr>
            <a:spAutoFit/>
          </a:bodyPr>
          <a:lstStyle/>
          <a:p>
            <a:pPr algn="ctr">
              <a:defRPr/>
            </a:pPr>
            <a:r>
              <a:rPr lang="da-DK"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7 GOOD HABITS</a:t>
            </a:r>
          </a:p>
        </p:txBody>
      </p:sp>
      <p:pic>
        <p:nvPicPr>
          <p:cNvPr id="7170" name="Picture 2" descr="http://www.bodybuilding.dk/download/file.php?avatar=30400_1332160376.gif"/>
          <p:cNvPicPr>
            <a:picLocks noChangeAspect="1" noChangeArrowheads="1"/>
          </p:cNvPicPr>
          <p:nvPr/>
        </p:nvPicPr>
        <p:blipFill>
          <a:blip r:embed="rId4" cstate="print">
            <a:clrChange>
              <a:clrFrom>
                <a:srgbClr val="FFFFFF"/>
              </a:clrFrom>
              <a:clrTo>
                <a:srgbClr val="FFFFFF">
                  <a:alpha val="0"/>
                </a:srgbClr>
              </a:clrTo>
            </a:clrChange>
            <a:lum bright="-30000" contrast="-10000"/>
          </a:blip>
          <a:srcRect/>
          <a:stretch>
            <a:fillRect/>
          </a:stretch>
        </p:blipFill>
        <p:spPr bwMode="auto">
          <a:xfrm>
            <a:off x="6421355" y="2852936"/>
            <a:ext cx="2722645" cy="3672408"/>
          </a:xfrm>
          <a:prstGeom prst="rect">
            <a:avLst/>
          </a:prstGeom>
          <a:noFill/>
        </p:spPr>
      </p:pic>
    </p:spTree>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814</Words>
  <Application>Microsoft Office PowerPoint</Application>
  <PresentationFormat>On-screen Show (4:3)</PresentationFormat>
  <Paragraphs>171</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Arial Black</vt:lpstr>
      <vt:lpstr>Arial Narrow</vt:lpstr>
      <vt:lpstr>Arial Rounded MT Bold</vt:lpstr>
      <vt:lpstr>Calibri</vt:lpstr>
      <vt:lpstr>Kontortema</vt:lpstr>
      <vt:lpstr>7 GOOD HABITS</vt:lpstr>
      <vt:lpstr>How do we develop a habit? </vt:lpstr>
      <vt:lpstr>Habit 1.                 Be proactive</vt:lpstr>
      <vt:lpstr>Habit 2.          Begin with the end</vt:lpstr>
      <vt:lpstr>Habit 3.     Put first things first</vt:lpstr>
      <vt:lpstr>Planning tool</vt:lpstr>
      <vt:lpstr>Habit 4.          Think win-win</vt:lpstr>
      <vt:lpstr>Habit 5.   Try first to understand,                 then to be understood</vt:lpstr>
      <vt:lpstr>Habit 6.          Create synergy</vt:lpstr>
      <vt:lpstr>Habit 7.        Sharpen the saw</vt:lpstr>
      <vt:lpstr>Remember!  The power of a habit is enormus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 nummer 1</dc:title>
  <dc:creator>00227251</dc:creator>
  <cp:lastModifiedBy>Edward K.W. Ong</cp:lastModifiedBy>
  <cp:revision>179</cp:revision>
  <dcterms:created xsi:type="dcterms:W3CDTF">2012-08-09T08:57:45Z</dcterms:created>
  <dcterms:modified xsi:type="dcterms:W3CDTF">2018-12-07T06:07:49Z</dcterms:modified>
</cp:coreProperties>
</file>